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9"/>
  </p:notesMasterIdLst>
  <p:sldIdLst>
    <p:sldId id="1929" r:id="rId2"/>
    <p:sldId id="1938" r:id="rId3"/>
    <p:sldId id="1924" r:id="rId4"/>
    <p:sldId id="1935" r:id="rId5"/>
    <p:sldId id="1936" r:id="rId6"/>
    <p:sldId id="1942" r:id="rId7"/>
    <p:sldId id="194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533"/>
    <a:srgbClr val="005F73"/>
    <a:srgbClr val="54E5B7"/>
    <a:srgbClr val="030105"/>
    <a:srgbClr val="040003"/>
    <a:srgbClr val="000300"/>
    <a:srgbClr val="E43031"/>
    <a:srgbClr val="117963"/>
    <a:srgbClr val="360071"/>
    <a:srgbClr val="FF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BA091-5B58-459E-9CDF-119EBDA6C235}" v="1" dt="2023-01-17T16:12:27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42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5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8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1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8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3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211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19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4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2480" y="2715768"/>
            <a:ext cx="3364992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85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557428" cy="2830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528" y="2454311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4528" y="3222369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4528" y="3992637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528" y="4775296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5536" y="1605845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5536" y="2373903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5536" y="3144171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5536" y="3926830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187767" cy="4065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5536" y="4693042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Picture Placeholder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1" y="598826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6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6" y="5671159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39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2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5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5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87B48706-89FE-BE05-0059-5C2F2A56C394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EEBDDA5-7052-C654-43B6-D3FADA3DD114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EC4C6A33-9A12-F293-81F4-1E7E2BAE9356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E51F91-91F7-733B-14F5-7F6AC1AB1BEA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55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5EA8-9B32-4479-BAFE-35C6B09AD10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E9D53F16-263F-BCEA-8269-E450EDFEB7EB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C0A0D314-B216-73BC-6DE0-DDF90190C326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EA7C881E-A145-D4E9-9541-DDB91BD3073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2D545B-6E95-D986-AFDA-F3EB1601DD87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75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0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3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ZwcFltsOfz4?feature=oembe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7FA792-7CC8-6C5F-8E4F-307FA211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JT Marnie Bold" panose="00000800000000000000" pitchFamily="50" charset="0"/>
                <a:cs typeface="Segoe UI" panose="020B0502040204020203" pitchFamily="34" charset="0"/>
              </a:rPr>
              <a:t>Teachers </a:t>
            </a:r>
            <a:r>
              <a:rPr lang="en-US" sz="4400" dirty="0">
                <a:latin typeface="JT Marnie Bold" panose="00000800000000000000" pitchFamily="50" charset="0"/>
                <a:cs typeface="Segoe UI" panose="020B0502040204020203" pitchFamily="34" charset="0"/>
              </a:rPr>
              <a:t>Lesson Plan</a:t>
            </a:r>
            <a:endParaRPr lang="en-US" sz="4400" b="1" dirty="0">
              <a:solidFill>
                <a:schemeClr val="tx2"/>
              </a:solidFill>
              <a:latin typeface="JT Marnie Bold" panose="000008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EB0FFBF-2AE0-F7E4-6332-FB7FC6DC95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894343" y="3598202"/>
            <a:ext cx="3297657" cy="2817114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JT Marnie Bold" panose="00000800000000000000" pitchFamily="50" charset="0"/>
                <a:ea typeface="+mn-lt"/>
                <a:cs typeface="Segoe UI Semibold" panose="020B0502040204020203" pitchFamily="34" charset="0"/>
              </a:rPr>
              <a:t>Learning objective:</a:t>
            </a:r>
          </a:p>
          <a:p>
            <a:pPr marL="0" indent="0">
              <a:buNone/>
            </a:pPr>
            <a:r>
              <a:rPr lang="en-GB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T</a:t>
            </a:r>
            <a:r>
              <a:rPr lang="en-GB" b="1" dirty="0">
                <a:solidFill>
                  <a:schemeClr val="tx2"/>
                </a:solidFill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o notice, name, and interpret </a:t>
            </a:r>
            <a:r>
              <a:rPr lang="en-GB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their </a:t>
            </a:r>
            <a:r>
              <a:rPr lang="en-GB" b="1" dirty="0">
                <a:solidFill>
                  <a:schemeClr val="tx2"/>
                </a:solidFill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emotions. </a:t>
            </a:r>
            <a:endParaRPr lang="en-US" b="1" dirty="0">
              <a:solidFill>
                <a:schemeClr val="tx2"/>
              </a:solidFill>
              <a:latin typeface="JT Marnie Regular" panose="00000400000000000000" pitchFamily="50" charset="0"/>
              <a:ea typeface="+mn-lt"/>
              <a:cs typeface="Segoe UI Semibold" panose="020B0502040204020203" pitchFamily="34" charset="0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1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BE2DB16-73B9-D687-1E69-9FB10AC4E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49" y="5969678"/>
            <a:ext cx="1222782" cy="776976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D51C1A-989E-FAF6-FB2C-BB52F913CEB4}"/>
              </a:ext>
            </a:extLst>
          </p:cNvPr>
          <p:cNvSpPr txBox="1">
            <a:spLocks/>
          </p:cNvSpPr>
          <p:nvPr/>
        </p:nvSpPr>
        <p:spPr>
          <a:xfrm>
            <a:off x="173169" y="1833275"/>
            <a:ext cx="6294306" cy="472621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latin typeface="JT Marnie Bold" panose="00000800000000000000" pitchFamily="50" charset="0"/>
                <a:ea typeface="+mn-lt"/>
                <a:cs typeface="Segoe UI Semibold" panose="020B0502040204020203" pitchFamily="34" charset="0"/>
              </a:rPr>
              <a:t>Slides: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Lesson Plan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CMHW Theme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1 – What is Self - Expression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2 – Dance with Abby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3 – Match the emotions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4 – Why is expressing yourself important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5 – Sticker task</a:t>
            </a:r>
          </a:p>
        </p:txBody>
      </p:sp>
    </p:spTree>
    <p:extLst>
      <p:ext uri="{BB962C8B-B14F-4D97-AF65-F5344CB8AC3E}">
        <p14:creationId xmlns:p14="http://schemas.microsoft.com/office/powerpoint/2010/main" val="48137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650" y="1698646"/>
            <a:ext cx="6026752" cy="882396"/>
          </a:xfrm>
        </p:spPr>
        <p:txBody>
          <a:bodyPr/>
          <a:lstStyle/>
          <a:p>
            <a:r>
              <a:rPr lang="en-US" dirty="0">
                <a:latin typeface="JT Marnie Bold" panose="00000800000000000000" pitchFamily="50" charset="0"/>
              </a:rPr>
              <a:t>Express Yourself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50" y="3229241"/>
            <a:ext cx="6026752" cy="104771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JT Marnie Bold" panose="00000800000000000000" pitchFamily="50" charset="0"/>
              </a:rPr>
              <a:t>Children’s Mental Health Week 2023 </a:t>
            </a:r>
          </a:p>
          <a:p>
            <a:pPr algn="r"/>
            <a:r>
              <a:rPr lang="en-US" dirty="0">
                <a:latin typeface="JT Marnie Bold" panose="00000800000000000000" pitchFamily="50" charset="0"/>
              </a:rPr>
              <a:t>Activities for Nursey &amp; Reception</a:t>
            </a:r>
            <a:endParaRPr lang="en-US" b="1" dirty="0">
              <a:solidFill>
                <a:schemeClr val="tx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49" name="Picture 8">
            <a:extLst>
              <a:ext uri="{FF2B5EF4-FFF2-40B4-BE49-F238E27FC236}">
                <a16:creationId xmlns:a16="http://schemas.microsoft.com/office/drawing/2014/main" id="{B29F4C25-933A-68DC-BEB2-CBA359FB92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448" y="5822532"/>
            <a:ext cx="1379406" cy="8764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4C10613-5FA8-2EBA-EA0D-EA74E56CD1AB}"/>
              </a:ext>
            </a:extLst>
          </p:cNvPr>
          <p:cNvSpPr txBox="1"/>
          <p:nvPr/>
        </p:nvSpPr>
        <p:spPr>
          <a:xfrm>
            <a:off x="6215990" y="4665025"/>
            <a:ext cx="5773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b="0" i="0" dirty="0">
                <a:solidFill>
                  <a:srgbClr val="1A6533"/>
                </a:solidFill>
                <a:effectLst/>
                <a:latin typeface="JT Marnie Bold" panose="00000800000000000000" pitchFamily="50" charset="0"/>
              </a:rPr>
              <a:t>“We’ve all got a messy, loud, weird part of ourselves hidden away. And a lot of us never let it out.” </a:t>
            </a:r>
          </a:p>
          <a:p>
            <a:pPr algn="r"/>
            <a:r>
              <a:rPr lang="en-GB" sz="1200" b="0" i="1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Mei, Turning 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93D96-5FDA-8E7B-CB37-C56233419A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49" y="243564"/>
            <a:ext cx="5773412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7169C0-7EAF-938E-14B7-CF06762D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99" y="178240"/>
            <a:ext cx="6075400" cy="2368032"/>
          </a:xfrm>
        </p:spPr>
        <p:txBody>
          <a:bodyPr/>
          <a:lstStyle/>
          <a:p>
            <a:pPr algn="l"/>
            <a:r>
              <a:rPr lang="en-US" sz="3800" dirty="0">
                <a:latin typeface="JT Marnie Bold" panose="00000800000000000000" pitchFamily="50" charset="0"/>
              </a:rPr>
              <a:t>What does </a:t>
            </a:r>
            <a:r>
              <a:rPr lang="en-US" sz="3800" i="1" dirty="0">
                <a:latin typeface="JT Marnie Bold" panose="00000800000000000000" pitchFamily="50" charset="0"/>
              </a:rPr>
              <a:t>‘Expressing Yourself’ </a:t>
            </a:r>
            <a:r>
              <a:rPr lang="en-US" sz="3800" dirty="0">
                <a:latin typeface="JT Marnie Bold" panose="00000800000000000000" pitchFamily="50" charset="0"/>
              </a:rPr>
              <a:t>mean?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19E16C0-4A19-1A8F-6AB2-F284A941BBB0}"/>
              </a:ext>
            </a:extLst>
          </p:cNvPr>
          <p:cNvSpPr txBox="1">
            <a:spLocks/>
          </p:cNvSpPr>
          <p:nvPr/>
        </p:nvSpPr>
        <p:spPr>
          <a:xfrm>
            <a:off x="3886200" y="5619613"/>
            <a:ext cx="6075399" cy="1495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1A6533"/>
                </a:solidFill>
                <a:latin typeface="JT Marnie Bold" panose="00000800000000000000" pitchFamily="50" charset="0"/>
              </a:rPr>
              <a:t>Activity 1 - </a:t>
            </a:r>
            <a:r>
              <a:rPr lang="en-GB" sz="2000" b="1" dirty="0">
                <a:solidFill>
                  <a:srgbClr val="1A6533"/>
                </a:solidFill>
                <a:latin typeface="JT Marnie Regular" panose="00000400000000000000" pitchFamily="50" charset="0"/>
              </a:rPr>
              <a:t>Can anyone tell me how they are feeling today?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7EA5046-C153-EF9A-DB66-8675099EC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74" y="5978838"/>
            <a:ext cx="1222782" cy="77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20601" y="669612"/>
            <a:ext cx="6075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rgbClr val="1A6533"/>
                </a:solidFill>
                <a:latin typeface="JT Marnie Bold" panose="00000800000000000000" pitchFamily="50" charset="0"/>
              </a:rPr>
              <a:t>E</a:t>
            </a:r>
            <a:r>
              <a:rPr lang="en-GB" sz="2400" b="0" dirty="0">
                <a:solidFill>
                  <a:srgbClr val="1A6533"/>
                </a:solidFill>
                <a:effectLst/>
                <a:latin typeface="JT Marnie Bold" panose="00000800000000000000" pitchFamily="50" charset="0"/>
              </a:rPr>
              <a:t>xpressing yourself </a:t>
            </a:r>
            <a:r>
              <a:rPr lang="en-GB" b="0" i="0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is when you tell and </a:t>
            </a:r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show others who you are. </a:t>
            </a:r>
          </a:p>
          <a:p>
            <a:pPr algn="just"/>
            <a:endParaRPr lang="en-GB" dirty="0">
              <a:solidFill>
                <a:srgbClr val="1A6533"/>
              </a:solidFill>
              <a:latin typeface="JT Marnie Regular" panose="00000400000000000000" pitchFamily="50" charset="0"/>
            </a:endParaRPr>
          </a:p>
          <a:p>
            <a:pPr algn="just"/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You can </a:t>
            </a:r>
            <a:r>
              <a:rPr lang="en-GB" dirty="0">
                <a:solidFill>
                  <a:srgbClr val="1A6533"/>
                </a:solidFill>
                <a:latin typeface="JT Marnie Bold" panose="00000800000000000000" pitchFamily="50" charset="0"/>
              </a:rPr>
              <a:t>express yourself </a:t>
            </a:r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through your</a:t>
            </a:r>
            <a:r>
              <a:rPr lang="en-GB" b="0" i="0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 feelings, thoughts</a:t>
            </a:r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 and</a:t>
            </a:r>
            <a:r>
              <a:rPr lang="en-GB" b="0" i="0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 ideas</a:t>
            </a:r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, or t</a:t>
            </a:r>
            <a:r>
              <a:rPr lang="en-GB" b="0" i="0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hrough writing, art, music, and dance. </a:t>
            </a:r>
          </a:p>
          <a:p>
            <a:pPr algn="just"/>
            <a:endParaRPr lang="en-GB" dirty="0">
              <a:solidFill>
                <a:srgbClr val="1A6533"/>
              </a:solidFill>
              <a:latin typeface="JT Marnie Regular" panose="00000400000000000000" pitchFamily="50" charset="0"/>
            </a:endParaRPr>
          </a:p>
          <a:p>
            <a:pPr algn="just"/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You</a:t>
            </a:r>
            <a:r>
              <a:rPr lang="en-GB" b="0" i="0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 can EVEN</a:t>
            </a:r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 </a:t>
            </a:r>
            <a:r>
              <a:rPr lang="en-GB" dirty="0">
                <a:solidFill>
                  <a:srgbClr val="1A6533"/>
                </a:solidFill>
                <a:latin typeface="JT Marnie Bold" panose="00000800000000000000" pitchFamily="50" charset="0"/>
              </a:rPr>
              <a:t>express yourself </a:t>
            </a:r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through the clothes you wear and the hobbies you enjoy. </a:t>
            </a:r>
            <a:endParaRPr lang="en-GB" b="0" i="0" dirty="0">
              <a:solidFill>
                <a:srgbClr val="1A6533"/>
              </a:solidFill>
              <a:effectLst/>
              <a:latin typeface="JT Marnie Regular" panose="00000400000000000000" pitchFamily="50" charset="0"/>
            </a:endParaRPr>
          </a:p>
        </p:txBody>
      </p:sp>
      <p:pic>
        <p:nvPicPr>
          <p:cNvPr id="8" name="Picture 7" descr="Background pattern">
            <a:extLst>
              <a:ext uri="{FF2B5EF4-FFF2-40B4-BE49-F238E27FC236}">
                <a16:creationId xmlns:a16="http://schemas.microsoft.com/office/drawing/2014/main" id="{6C507884-ED88-2D30-118A-EA7E9D585B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49" y="2311524"/>
            <a:ext cx="3449183" cy="26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6731-6DB9-4A9F-1DFF-AAFDE05A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749" y="174732"/>
            <a:ext cx="8082501" cy="943405"/>
          </a:xfrm>
        </p:spPr>
        <p:txBody>
          <a:bodyPr/>
          <a:lstStyle/>
          <a:p>
            <a:pPr algn="l"/>
            <a:r>
              <a:rPr lang="en-US" sz="4800" dirty="0">
                <a:latin typeface="JT Marnie Bold" panose="00000800000000000000" pitchFamily="50" charset="0"/>
              </a:rPr>
              <a:t>IT’S TIME TO DANCE!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BE71C81B-D2D7-0980-5857-B1C98347E578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4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Online Media 8" title="Sesame Street: Emotions Dance | Abby's Dance Party #2">
            <a:hlinkClick r:id="" action="ppaction://media"/>
            <a:extLst>
              <a:ext uri="{FF2B5EF4-FFF2-40B4-BE49-F238E27FC236}">
                <a16:creationId xmlns:a16="http://schemas.microsoft.com/office/drawing/2014/main" id="{23CA6ECD-333C-7BF1-59B7-8055B1A3A4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045" y="1401794"/>
            <a:ext cx="7175949" cy="405441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4441F8A-D757-25B5-9B69-67AB65B243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45" y="5988435"/>
            <a:ext cx="1222782" cy="776976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2CC6EC9-26EA-E479-058E-6FD31E535FE5}"/>
              </a:ext>
            </a:extLst>
          </p:cNvPr>
          <p:cNvSpPr txBox="1">
            <a:spLocks/>
          </p:cNvSpPr>
          <p:nvPr/>
        </p:nvSpPr>
        <p:spPr>
          <a:xfrm>
            <a:off x="7382994" y="3393912"/>
            <a:ext cx="4629150" cy="25945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400" b="1" dirty="0">
                <a:solidFill>
                  <a:srgbClr val="1A6533"/>
                </a:solidFill>
                <a:latin typeface="JT Marnie Bold" panose="00000800000000000000" pitchFamily="50" charset="0"/>
              </a:rPr>
              <a:t>Activity 2</a:t>
            </a:r>
          </a:p>
          <a:p>
            <a:pPr algn="ctr">
              <a:lnSpc>
                <a:spcPct val="100000"/>
              </a:lnSpc>
            </a:pPr>
            <a:r>
              <a:rPr lang="en-GB" sz="2400" b="1" dirty="0">
                <a:solidFill>
                  <a:srgbClr val="1A6533"/>
                </a:solidFill>
                <a:latin typeface="JT Marnie Regular" panose="00000400000000000000" pitchFamily="50" charset="0"/>
              </a:rPr>
              <a:t>Can you dance along with Abby?</a:t>
            </a:r>
          </a:p>
          <a:p>
            <a:pPr algn="ctr">
              <a:lnSpc>
                <a:spcPct val="100000"/>
              </a:lnSpc>
            </a:pPr>
            <a:r>
              <a:rPr lang="en-GB" sz="2400" b="1" dirty="0">
                <a:solidFill>
                  <a:srgbClr val="1A6533"/>
                </a:solidFill>
                <a:latin typeface="JT Marnie Regular" panose="00000400000000000000" pitchFamily="50" charset="0"/>
              </a:rPr>
              <a:t>Lets see what emotions we can learn today.</a:t>
            </a:r>
          </a:p>
        </p:txBody>
      </p:sp>
    </p:spTree>
    <p:extLst>
      <p:ext uri="{BB962C8B-B14F-4D97-AF65-F5344CB8AC3E}">
        <p14:creationId xmlns:p14="http://schemas.microsoft.com/office/powerpoint/2010/main" val="18643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DED132-6EBC-88AD-E3AA-B781559F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39" y="186736"/>
            <a:ext cx="11506730" cy="1547677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JT Marnie Bold" panose="00000800000000000000" pitchFamily="50" charset="0"/>
              </a:rPr>
              <a:t>Activity 3 - </a:t>
            </a:r>
            <a:r>
              <a:rPr lang="en-US" sz="4400" dirty="0">
                <a:latin typeface="JT Marnie Regular" panose="00000400000000000000" pitchFamily="50" charset="0"/>
              </a:rPr>
              <a:t>Can you match Elmo’s emotion to the word?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5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845B4-95C6-EE83-28AD-8E4DD5252922}"/>
              </a:ext>
            </a:extLst>
          </p:cNvPr>
          <p:cNvSpPr txBox="1"/>
          <p:nvPr/>
        </p:nvSpPr>
        <p:spPr>
          <a:xfrm>
            <a:off x="1262270" y="240527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A6533"/>
                </a:solidFill>
                <a:latin typeface="JT Marnie Bold" panose="00000800000000000000" pitchFamily="50" charset="0"/>
              </a:rPr>
              <a:t>Happy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EB5A8-26CB-DDBF-D181-2EDCFE7D856C}"/>
              </a:ext>
            </a:extLst>
          </p:cNvPr>
          <p:cNvSpPr txBox="1"/>
          <p:nvPr/>
        </p:nvSpPr>
        <p:spPr>
          <a:xfrm>
            <a:off x="1262270" y="47194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A6533"/>
                </a:solidFill>
                <a:latin typeface="JT Marnie Bold" panose="00000800000000000000" pitchFamily="50" charset="0"/>
              </a:rPr>
              <a:t>Surprised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E8DE6-D204-9F7D-C1E0-EEB61BBCC132}"/>
              </a:ext>
            </a:extLst>
          </p:cNvPr>
          <p:cNvSpPr txBox="1"/>
          <p:nvPr/>
        </p:nvSpPr>
        <p:spPr>
          <a:xfrm>
            <a:off x="1262270" y="316727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A6533"/>
                </a:solidFill>
                <a:latin typeface="JT Marnie Bold" panose="00000800000000000000" pitchFamily="50" charset="0"/>
              </a:rPr>
              <a:t>Silly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D64F1-492F-8437-9B38-5026B8DAA38C}"/>
              </a:ext>
            </a:extLst>
          </p:cNvPr>
          <p:cNvSpPr txBox="1"/>
          <p:nvPr/>
        </p:nvSpPr>
        <p:spPr>
          <a:xfrm>
            <a:off x="1262270" y="394418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A6533"/>
                </a:solidFill>
                <a:latin typeface="JT Marnie Bold" panose="00000800000000000000" pitchFamily="50" charset="0"/>
              </a:rPr>
              <a:t>Calm</a:t>
            </a: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B809ABB5-9D18-B572-E22A-B4FBD942B0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349" y="2408378"/>
            <a:ext cx="613226" cy="63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FA51BF-4E41-63EE-FA07-855D88271E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641" y="4689010"/>
            <a:ext cx="609873" cy="63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C89DB5-879C-AF0C-533E-86C56F5C5E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251" y="3889436"/>
            <a:ext cx="613576" cy="63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AFC3F0-FDED-DAC3-E019-C34C9F88B2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062" y="3131037"/>
            <a:ext cx="612645" cy="630000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F0982069-1FBF-7387-9FF1-4B6C879AD3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60" y="2714525"/>
            <a:ext cx="2451109" cy="22292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7D30C2-9CB0-3122-D857-BD8B536F40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884" y="1098486"/>
            <a:ext cx="2924770" cy="26625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3D5E24-2B79-E65D-4462-1CA63DA3CC9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196" y="3946078"/>
            <a:ext cx="2019736" cy="18470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93AEB9-6C5C-762D-D660-DE26F1856D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790" y="5468797"/>
            <a:ext cx="1399927" cy="1272485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3C4B13B7-AA9B-52DB-48AB-504C3345B1C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4" y="5951800"/>
            <a:ext cx="1222782" cy="7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7169C0-7EAF-938E-14B7-CF06762D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30396"/>
            <a:ext cx="6075400" cy="2368032"/>
          </a:xfrm>
        </p:spPr>
        <p:txBody>
          <a:bodyPr/>
          <a:lstStyle/>
          <a:p>
            <a:pPr algn="l"/>
            <a:r>
              <a:rPr lang="en-US" sz="4000" dirty="0">
                <a:latin typeface="JT Marnie Bold" panose="00000800000000000000" pitchFamily="50" charset="0"/>
              </a:rPr>
              <a:t>Why is expressing yourself important?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19E16C0-4A19-1A8F-6AB2-F284A941BBB0}"/>
              </a:ext>
            </a:extLst>
          </p:cNvPr>
          <p:cNvSpPr txBox="1">
            <a:spLocks/>
          </p:cNvSpPr>
          <p:nvPr/>
        </p:nvSpPr>
        <p:spPr>
          <a:xfrm>
            <a:off x="7677150" y="3429000"/>
            <a:ext cx="3703674" cy="30175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JT Marnie Regular" panose="00000400000000000000" pitchFamily="50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7EA5046-C153-EF9A-DB66-8675099EC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9" y="5950628"/>
            <a:ext cx="1222782" cy="77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20601" y="1314412"/>
            <a:ext cx="60753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0" dirty="0">
                <a:solidFill>
                  <a:srgbClr val="1A6533"/>
                </a:solidFill>
                <a:effectLst/>
                <a:latin typeface="JT Marnie Bold" panose="00000800000000000000" pitchFamily="50" charset="0"/>
              </a:rPr>
              <a:t>Expressing yourself </a:t>
            </a:r>
            <a:r>
              <a:rPr lang="en-GB" b="0" i="0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is important because sometimes we have big emotions and when we notice and name these feelings </a:t>
            </a:r>
            <a:r>
              <a:rPr lang="en-GB" dirty="0">
                <a:solidFill>
                  <a:srgbClr val="1A6533"/>
                </a:solidFill>
                <a:latin typeface="JT Marnie Regular" panose="00000400000000000000" pitchFamily="50" charset="0"/>
              </a:rPr>
              <a:t>we </a:t>
            </a:r>
            <a:r>
              <a:rPr lang="en-GB" b="0" i="0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can take action to feel better.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429AF013-2A47-A910-4D15-5AF9DE7DB1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361" y="3375194"/>
            <a:ext cx="4016339" cy="3125131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8D8E9DD-1BA0-88D9-4B6A-A8F152D10F9C}"/>
              </a:ext>
            </a:extLst>
          </p:cNvPr>
          <p:cNvSpPr txBox="1">
            <a:spLocks/>
          </p:cNvSpPr>
          <p:nvPr/>
        </p:nvSpPr>
        <p:spPr>
          <a:xfrm>
            <a:off x="6400800" y="2845226"/>
            <a:ext cx="6009262" cy="3372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1A6533"/>
                </a:solidFill>
                <a:latin typeface="JT Marnie Bold" panose="00000800000000000000" pitchFamily="50" charset="0"/>
              </a:rPr>
              <a:t>Activity 4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1A6533"/>
                </a:solidFill>
                <a:latin typeface="JT Marnie Regular" panose="00000400000000000000" pitchFamily="50" charset="0"/>
              </a:rPr>
              <a:t>Can anyone give me an example of when they last felt...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1A6533"/>
                </a:solidFill>
                <a:latin typeface="JT Marnie Regular" panose="00000400000000000000" pitchFamily="50" charset="0"/>
              </a:rPr>
              <a:t>Happy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1A6533"/>
                </a:solidFill>
                <a:latin typeface="JT Marnie Regular" panose="00000400000000000000" pitchFamily="50" charset="0"/>
              </a:rPr>
              <a:t>Silly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1A6533"/>
                </a:solidFill>
                <a:latin typeface="JT Marnie Regular" panose="00000400000000000000" pitchFamily="50" charset="0"/>
              </a:rPr>
              <a:t>Calm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1A6533"/>
                </a:solidFill>
                <a:latin typeface="JT Marnie Regular" panose="00000400000000000000" pitchFamily="50" charset="0"/>
              </a:rPr>
              <a:t>Surprised</a:t>
            </a:r>
          </a:p>
          <a:p>
            <a:pPr>
              <a:lnSpc>
                <a:spcPct val="100000"/>
              </a:lnSpc>
            </a:pPr>
            <a:endParaRPr lang="en-GB" sz="2000" b="1" dirty="0">
              <a:latin typeface="JT Marnie Regular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7FA792-7CC8-6C5F-8E4F-307FA21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09" y="366664"/>
            <a:ext cx="11119104" cy="64008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Activity 6 - Stickers</a:t>
            </a:r>
            <a:endParaRPr lang="en-US" sz="4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7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BE2DB16-73B9-D687-1E69-9FB10AC4E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49" y="5969678"/>
            <a:ext cx="1222782" cy="776976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4882591-506D-255A-BAB8-D3ACB8827BEF}"/>
              </a:ext>
            </a:extLst>
          </p:cNvPr>
          <p:cNvSpPr txBox="1">
            <a:spLocks/>
          </p:cNvSpPr>
          <p:nvPr/>
        </p:nvSpPr>
        <p:spPr>
          <a:xfrm>
            <a:off x="0" y="1355822"/>
            <a:ext cx="11933683" cy="1112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b="1" dirty="0">
                <a:latin typeface="JT Marnie Regular" panose="00000400000000000000" pitchFamily="50" charset="0"/>
              </a:rPr>
              <a:t>It’s time to draw whatever you like on your sticker </a:t>
            </a:r>
            <a:r>
              <a:rPr lang="en-GB" sz="2000" dirty="0">
                <a:latin typeface="JT Marnie Bold" panose="00000800000000000000" pitchFamily="50" charset="0"/>
              </a:rPr>
              <a:t>EXPRESS YOURSELF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4EE81-4DFD-BDE5-2A3E-F6D960F0D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t="18695" r="39021" b="5797"/>
          <a:stretch/>
        </p:blipFill>
        <p:spPr>
          <a:xfrm>
            <a:off x="3825832" y="1911914"/>
            <a:ext cx="4540336" cy="457942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8417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 Colours">
      <a:dk1>
        <a:sysClr val="windowText" lastClr="000000"/>
      </a:dk1>
      <a:lt1>
        <a:srgbClr val="FFFFFF"/>
      </a:lt1>
      <a:dk2>
        <a:srgbClr val="1A6533"/>
      </a:dk2>
      <a:lt2>
        <a:srgbClr val="54E5B7"/>
      </a:lt2>
      <a:accent1>
        <a:srgbClr val="54E5B7"/>
      </a:accent1>
      <a:accent2>
        <a:srgbClr val="FF99FF"/>
      </a:accent2>
      <a:accent3>
        <a:srgbClr val="990099"/>
      </a:accent3>
      <a:accent4>
        <a:srgbClr val="54E5B7"/>
      </a:accent4>
      <a:accent5>
        <a:srgbClr val="1A6533"/>
      </a:accent5>
      <a:accent6>
        <a:srgbClr val="C00000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16184</TotalTime>
  <Words>282</Words>
  <Application>Microsoft Office PowerPoint</Application>
  <PresentationFormat>Widescreen</PresentationFormat>
  <Paragraphs>49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JT Marnie Bold</vt:lpstr>
      <vt:lpstr>JT Marnie Regular</vt:lpstr>
      <vt:lpstr>Segoe UI</vt:lpstr>
      <vt:lpstr>Segoe UI Semibold</vt:lpstr>
      <vt:lpstr>Office Theme</vt:lpstr>
      <vt:lpstr>Teachers Lesson Plan</vt:lpstr>
      <vt:lpstr>Express Yourself</vt:lpstr>
      <vt:lpstr>What does ‘Expressing Yourself’ mean?</vt:lpstr>
      <vt:lpstr>IT’S TIME TO DANCE!</vt:lpstr>
      <vt:lpstr>Activity 3 - Can you match Elmo’s emotion to the word?</vt:lpstr>
      <vt:lpstr>Why is expressing yourself important?</vt:lpstr>
      <vt:lpstr>Activity 6 - Stickers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 Yourself</dc:title>
  <dc:creator>Rachel Shrive</dc:creator>
  <cp:lastModifiedBy>Helen Twigg</cp:lastModifiedBy>
  <cp:revision>2</cp:revision>
  <dcterms:created xsi:type="dcterms:W3CDTF">2022-10-12T07:54:13Z</dcterms:created>
  <dcterms:modified xsi:type="dcterms:W3CDTF">2023-02-06T12:49:24Z</dcterms:modified>
</cp:coreProperties>
</file>