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774" r:id="rId2"/>
  </p:sldMasterIdLst>
  <p:notesMasterIdLst>
    <p:notesMasterId r:id="rId14"/>
  </p:notesMasterIdLst>
  <p:sldIdLst>
    <p:sldId id="1929" r:id="rId3"/>
    <p:sldId id="1947" r:id="rId4"/>
    <p:sldId id="1924" r:id="rId5"/>
    <p:sldId id="1942" r:id="rId6"/>
    <p:sldId id="1935" r:id="rId7"/>
    <p:sldId id="1936" r:id="rId8"/>
    <p:sldId id="1948" r:id="rId9"/>
    <p:sldId id="1943" r:id="rId10"/>
    <p:sldId id="1944" r:id="rId11"/>
    <p:sldId id="1949" r:id="rId12"/>
    <p:sldId id="19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C69D3062-BCD8-9420-47B9-50B5383552FB}" name="Catherine Blake" initials="CB" userId="S::Catherine.Blake@up.org.uk::685a5cac-8ba8-44a4-8028-da99c93796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533"/>
    <a:srgbClr val="117963"/>
    <a:srgbClr val="54E5B7"/>
    <a:srgbClr val="FFCCFF"/>
    <a:srgbClr val="005F73"/>
    <a:srgbClr val="030105"/>
    <a:srgbClr val="040003"/>
    <a:srgbClr val="000300"/>
    <a:srgbClr val="E43031"/>
    <a:srgbClr val="36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70629-D824-4484-AC73-442AF3042993}" v="4" dt="2023-01-17T17:38:28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42"/>
  </p:normalViewPr>
  <p:slideViewPr>
    <p:cSldViewPr snapToGrid="0">
      <p:cViewPr varScale="1">
        <p:scale>
          <a:sx n="114" d="100"/>
          <a:sy n="114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5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1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3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19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2480" y="2715768"/>
            <a:ext cx="3364992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557428" cy="2830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528" y="2454311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4528" y="3222369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4528" y="3992637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528" y="4775296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5536" y="1605845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5536" y="2373903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5536" y="3144171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5536" y="3926830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187767" cy="4065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5536" y="4693042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Picture Placeholder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1" y="598826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6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6" y="5671159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7FA792-7CC8-6C5F-8E4F-307FA21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39" y="405003"/>
            <a:ext cx="11119104" cy="64008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JT Marnie Bold" panose="00000800000000000000" pitchFamily="50" charset="0"/>
                <a:cs typeface="Segoe UI" panose="020B0502040204020203" pitchFamily="34" charset="0"/>
              </a:rPr>
              <a:t>Teachers </a:t>
            </a:r>
            <a:r>
              <a:rPr lang="en-US" sz="4400" dirty="0">
                <a:latin typeface="JT Marnie Bold" panose="00000800000000000000" pitchFamily="50" charset="0"/>
                <a:cs typeface="Segoe UI" panose="020B0502040204020203" pitchFamily="34" charset="0"/>
              </a:rPr>
              <a:t>Lesson Plan</a:t>
            </a:r>
            <a:endParaRPr lang="en-US" sz="4400" b="1" dirty="0">
              <a:solidFill>
                <a:schemeClr val="tx2"/>
              </a:solidFill>
              <a:latin typeface="JT Marnie Bold" panose="000008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1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BE2DB16-73B9-D687-1E69-9FB10AC4E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49" y="5969678"/>
            <a:ext cx="1222782" cy="776976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EB0FFBF-2AE0-F7E4-6332-FB7FC6DC95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1708" y="5874321"/>
            <a:ext cx="10241593" cy="640080"/>
          </a:xfrm>
          <a:noFill/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JT Marnie Bold" panose="00000800000000000000" pitchFamily="50" charset="0"/>
                <a:ea typeface="+mn-lt"/>
                <a:cs typeface="Segoe UI Semibold" panose="020B0502040204020203" pitchFamily="34" charset="0"/>
              </a:rPr>
              <a:t>Learning objective: </a:t>
            </a:r>
            <a:r>
              <a:rPr lang="en-GB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T</a:t>
            </a:r>
            <a:r>
              <a:rPr lang="en-GB" b="1" dirty="0">
                <a:solidFill>
                  <a:schemeClr val="tx2"/>
                </a:solidFill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o notice, name, and interpret </a:t>
            </a:r>
            <a:r>
              <a:rPr lang="en-GB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their </a:t>
            </a:r>
            <a:r>
              <a:rPr lang="en-GB" b="1" dirty="0">
                <a:solidFill>
                  <a:schemeClr val="tx2"/>
                </a:solidFill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emotions. </a:t>
            </a:r>
            <a:endParaRPr lang="en-US" b="1" dirty="0">
              <a:solidFill>
                <a:schemeClr val="tx2"/>
              </a:solidFill>
              <a:latin typeface="JT Marnie Regular" panose="00000400000000000000" pitchFamily="50" charset="0"/>
              <a:ea typeface="+mn-lt"/>
              <a:cs typeface="Segoe UI Semibold" panose="020B0502040204020203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D51C1A-989E-FAF6-FB2C-BB52F913CEB4}"/>
              </a:ext>
            </a:extLst>
          </p:cNvPr>
          <p:cNvSpPr txBox="1">
            <a:spLocks/>
          </p:cNvSpPr>
          <p:nvPr/>
        </p:nvSpPr>
        <p:spPr>
          <a:xfrm>
            <a:off x="411708" y="2300836"/>
            <a:ext cx="12342682" cy="348167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latin typeface="JT Marnie Bold" panose="00000800000000000000" pitchFamily="50" charset="0"/>
                <a:ea typeface="+mn-lt"/>
                <a:cs typeface="Segoe UI Semibold" panose="020B0502040204020203" pitchFamily="34" charset="0"/>
              </a:rPr>
              <a:t>Slides: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Lesson Plan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CMHW Theme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What is Self – Expression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Why its important to express yourself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1 – Expressing your feelings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>
              <a:latin typeface="JT Marnie Regular" panose="00000400000000000000" pitchFamily="50" charset="0"/>
              <a:ea typeface="+mn-lt"/>
              <a:cs typeface="Segoe UI Semibold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2 – Self Confidence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2’s Worksheet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3 –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5 – Superhuman Strength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5’s Worksheet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6 – Sticker</a:t>
            </a:r>
          </a:p>
        </p:txBody>
      </p:sp>
    </p:spTree>
    <p:extLst>
      <p:ext uri="{BB962C8B-B14F-4D97-AF65-F5344CB8AC3E}">
        <p14:creationId xmlns:p14="http://schemas.microsoft.com/office/powerpoint/2010/main" val="48137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0E8E023B-4562-9FE8-F381-7F97806DA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r="14775" b="3808"/>
          <a:stretch/>
        </p:blipFill>
        <p:spPr bwMode="auto">
          <a:xfrm>
            <a:off x="223222" y="369930"/>
            <a:ext cx="3559912" cy="629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112FB75F-0716-72F3-21C7-F7F6711EB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417" y="1721865"/>
            <a:ext cx="7699513" cy="10349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GB" sz="2000" dirty="0">
                <a:effectLst/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Superhuman Name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:___________________________________________________</a:t>
            </a:r>
          </a:p>
          <a:p>
            <a:pPr>
              <a:spcAft>
                <a:spcPts val="800"/>
              </a:spcAft>
            </a:pPr>
            <a:r>
              <a:rPr lang="en-GB" sz="1200" i="1" dirty="0"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Captain Brave, Tiger Fury, Super Socks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5811B246-FED1-53A4-4DDC-8E4D4562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909" y="3084177"/>
            <a:ext cx="4234069" cy="331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Special powers and abilities: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>
              <a:spcAft>
                <a:spcPts val="800"/>
              </a:spcAft>
            </a:pPr>
            <a:r>
              <a:rPr lang="en-GB" sz="1200" i="1" dirty="0"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Lightening bolts, </a:t>
            </a:r>
            <a:r>
              <a:rPr lang="en-GB" sz="1200" i="1" dirty="0">
                <a:effectLst/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Flying, </a:t>
            </a:r>
            <a:r>
              <a:rPr lang="en-GB" sz="1200" i="1" dirty="0"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Super strength</a:t>
            </a:r>
            <a:endParaRPr lang="en-GB" sz="1200" i="1" dirty="0">
              <a:effectLst/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7616E6-75E6-59B1-D203-5143C69DA3F5}"/>
              </a:ext>
            </a:extLst>
          </p:cNvPr>
          <p:cNvSpPr txBox="1"/>
          <p:nvPr/>
        </p:nvSpPr>
        <p:spPr>
          <a:xfrm>
            <a:off x="4041109" y="570964"/>
            <a:ext cx="772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Design and colour in your superhuman, you can add your face and hair style too. Then write about your strengths on your cape.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46A178-4FE7-90A1-21DD-D22F09340F8F}"/>
              </a:ext>
            </a:extLst>
          </p:cNvPr>
          <p:cNvSpPr txBox="1">
            <a:spLocks/>
          </p:cNvSpPr>
          <p:nvPr/>
        </p:nvSpPr>
        <p:spPr>
          <a:xfrm>
            <a:off x="4041109" y="255653"/>
            <a:ext cx="8150891" cy="7769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A6533"/>
                </a:solidFill>
                <a:latin typeface="JT Marnie Bold" panose="00000800000000000000" pitchFamily="50" charset="0"/>
              </a:rPr>
              <a:t>Activity 2 Worksheet - Superhuman Strength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400CC09-D7B2-3C02-D8CB-D6E16B16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417" y="3084177"/>
            <a:ext cx="3177209" cy="331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Create your own superhuman badge:</a:t>
            </a:r>
          </a:p>
          <a:p>
            <a:pPr algn="ctr">
              <a:spcAft>
                <a:spcPts val="800"/>
              </a:spcAft>
            </a:pPr>
            <a:endParaRPr lang="en-GB" sz="1200" i="1" dirty="0">
              <a:effectLst/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GB" sz="1200" i="1" dirty="0"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GB" sz="1200" i="1" dirty="0">
              <a:effectLst/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GB" sz="1200" i="1" dirty="0">
              <a:effectLst/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GB" sz="1200" i="1" dirty="0"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GB" sz="1200" i="1" dirty="0">
              <a:effectLst/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GB" sz="1200" i="1" dirty="0"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GB" sz="1200" i="1" dirty="0"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200" i="1" dirty="0"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You can add your initials to personal it</a:t>
            </a:r>
          </a:p>
        </p:txBody>
      </p:sp>
    </p:spTree>
    <p:extLst>
      <p:ext uri="{BB962C8B-B14F-4D97-AF65-F5344CB8AC3E}">
        <p14:creationId xmlns:p14="http://schemas.microsoft.com/office/powerpoint/2010/main" val="5675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7FA792-7CC8-6C5F-8E4F-307FA21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09" y="366664"/>
            <a:ext cx="11119104" cy="64008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Activity 6 - Stickers</a:t>
            </a:r>
            <a:endParaRPr lang="en-US" sz="4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11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BE2DB16-73B9-D687-1E69-9FB10AC4E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49" y="5969678"/>
            <a:ext cx="1222782" cy="776976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4882591-506D-255A-BAB8-D3ACB8827BEF}"/>
              </a:ext>
            </a:extLst>
          </p:cNvPr>
          <p:cNvSpPr txBox="1">
            <a:spLocks/>
          </p:cNvSpPr>
          <p:nvPr/>
        </p:nvSpPr>
        <p:spPr>
          <a:xfrm>
            <a:off x="0" y="1355822"/>
            <a:ext cx="11933683" cy="1112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b="1" dirty="0">
                <a:latin typeface="JT Marnie Regular" panose="00000400000000000000" pitchFamily="50" charset="0"/>
              </a:rPr>
              <a:t>It’s time to draw whatever you like on your sticker </a:t>
            </a:r>
            <a:r>
              <a:rPr lang="en-GB" sz="2000" dirty="0">
                <a:latin typeface="JT Marnie Bold" panose="00000800000000000000" pitchFamily="50" charset="0"/>
              </a:rPr>
              <a:t>EXPRESS YOURSELF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4EE81-4DFD-BDE5-2A3E-F6D960F0D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t="18695" r="39021" b="5797"/>
          <a:stretch/>
        </p:blipFill>
        <p:spPr>
          <a:xfrm>
            <a:off x="3825832" y="1911914"/>
            <a:ext cx="4540336" cy="4579422"/>
          </a:xfrm>
          <a:prstGeom prst="flowChartConnector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8C5A5-7EBD-0FC8-1C2C-60579F25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39875" flipH="1">
            <a:off x="6285082" y="3005736"/>
            <a:ext cx="3863857" cy="4710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543423-344A-27DC-2E5F-D7D19A8FD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938479">
            <a:off x="1694630" y="1995179"/>
            <a:ext cx="4090285" cy="28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650" y="1698646"/>
            <a:ext cx="6026752" cy="882396"/>
          </a:xfrm>
        </p:spPr>
        <p:txBody>
          <a:bodyPr/>
          <a:lstStyle/>
          <a:p>
            <a:r>
              <a:rPr lang="en-US" dirty="0">
                <a:latin typeface="JT Marnie Bold" panose="00000800000000000000" pitchFamily="50" charset="0"/>
              </a:rPr>
              <a:t>Express Yourself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50" y="3229241"/>
            <a:ext cx="6026752" cy="104771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JT Marnie Bold" panose="00000800000000000000" pitchFamily="50" charset="0"/>
              </a:rPr>
              <a:t>Children’s Mental Health Week 2023 </a:t>
            </a:r>
          </a:p>
          <a:p>
            <a:pPr algn="r"/>
            <a:r>
              <a:rPr lang="en-US" dirty="0">
                <a:latin typeface="JT Marnie Bold" panose="00000800000000000000" pitchFamily="50" charset="0"/>
              </a:rPr>
              <a:t>Activities for Nursey &amp; Reception</a:t>
            </a:r>
            <a:endParaRPr lang="en-US" b="1" dirty="0">
              <a:solidFill>
                <a:schemeClr val="tx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49" name="Picture 8">
            <a:extLst>
              <a:ext uri="{FF2B5EF4-FFF2-40B4-BE49-F238E27FC236}">
                <a16:creationId xmlns:a16="http://schemas.microsoft.com/office/drawing/2014/main" id="{B29F4C25-933A-68DC-BEB2-CBA359FB92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448" y="5822532"/>
            <a:ext cx="1379406" cy="8764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4C10613-5FA8-2EBA-EA0D-EA74E56CD1AB}"/>
              </a:ext>
            </a:extLst>
          </p:cNvPr>
          <p:cNvSpPr txBox="1"/>
          <p:nvPr/>
        </p:nvSpPr>
        <p:spPr>
          <a:xfrm>
            <a:off x="6215990" y="4665025"/>
            <a:ext cx="5773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b="0" i="0" dirty="0">
                <a:solidFill>
                  <a:srgbClr val="1A6533"/>
                </a:solidFill>
                <a:effectLst/>
                <a:latin typeface="JT Marnie Bold" panose="00000800000000000000" pitchFamily="50" charset="0"/>
              </a:rPr>
              <a:t>“We’ve all got a messy, loud, weird part of ourselves hidden away. And a lot of us never let it out.” </a:t>
            </a:r>
          </a:p>
          <a:p>
            <a:pPr algn="r"/>
            <a:r>
              <a:rPr lang="en-GB" sz="1200" b="0" i="1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Mei, Turning Red</a:t>
            </a:r>
          </a:p>
        </p:txBody>
      </p:sp>
      <p:pic>
        <p:nvPicPr>
          <p:cNvPr id="2" name="Picture 1" descr="Aspirations to be an astronaut">
            <a:extLst>
              <a:ext uri="{FF2B5EF4-FFF2-40B4-BE49-F238E27FC236}">
                <a16:creationId xmlns:a16="http://schemas.microsoft.com/office/drawing/2014/main" id="{181E2A2D-DF13-A9ED-90BF-B06E72B8C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1139231" y="1457325"/>
            <a:ext cx="4183064" cy="421934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2124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7169C0-7EAF-938E-14B7-CF06762D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600" y="130396"/>
            <a:ext cx="6075400" cy="1534561"/>
          </a:xfrm>
        </p:spPr>
        <p:txBody>
          <a:bodyPr/>
          <a:lstStyle/>
          <a:p>
            <a:pPr algn="l"/>
            <a:r>
              <a:rPr lang="en-US" sz="3800" dirty="0">
                <a:latin typeface="JT Marnie Bold" panose="00000800000000000000" pitchFamily="50" charset="0"/>
              </a:rPr>
              <a:t>What does </a:t>
            </a:r>
            <a:r>
              <a:rPr lang="en-US" sz="3800" i="1" dirty="0">
                <a:solidFill>
                  <a:schemeClr val="tx1"/>
                </a:solidFill>
                <a:latin typeface="JT Marnie Bold" panose="00000800000000000000" pitchFamily="50" charset="0"/>
              </a:rPr>
              <a:t>‘Expressing Yourself’ </a:t>
            </a:r>
            <a:r>
              <a:rPr lang="en-US" sz="3800" dirty="0">
                <a:latin typeface="JT Marnie Bold" panose="00000800000000000000" pitchFamily="50" charset="0"/>
              </a:rPr>
              <a:t>mean?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7EA5046-C153-EF9A-DB66-8675099EC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9" y="5950628"/>
            <a:ext cx="1222782" cy="77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20601" y="130396"/>
            <a:ext cx="5942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rgbClr val="202124"/>
                </a:solidFill>
                <a:latin typeface="JT Marnie Bold" panose="00000800000000000000" pitchFamily="50" charset="0"/>
              </a:rPr>
              <a:t>E</a:t>
            </a:r>
            <a:r>
              <a:rPr lang="en-GB" sz="2400" b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xpressing yourself 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is when you tell and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show others what you feel and who you are. </a:t>
            </a:r>
          </a:p>
          <a:p>
            <a:pPr algn="just"/>
            <a:endParaRPr lang="en-GB" dirty="0">
              <a:solidFill>
                <a:srgbClr val="202124"/>
              </a:solidFill>
              <a:latin typeface="JT Marnie Regular" panose="00000400000000000000" pitchFamily="50" charset="0"/>
            </a:endParaRPr>
          </a:p>
          <a:p>
            <a:pPr algn="just"/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You can </a:t>
            </a:r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express yourself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through your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feelings, thoughts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 and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ideas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, or t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hrough writing, art, music, and dance. </a:t>
            </a:r>
          </a:p>
          <a:p>
            <a:pPr algn="just"/>
            <a:endParaRPr lang="en-GB" dirty="0">
              <a:solidFill>
                <a:srgbClr val="202124"/>
              </a:solidFill>
              <a:latin typeface="JT Marnie Regular" panose="00000400000000000000" pitchFamily="50" charset="0"/>
            </a:endParaRPr>
          </a:p>
          <a:p>
            <a:pPr algn="just"/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You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can EVEN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 </a:t>
            </a:r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express yourself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through the clothes you wear and the hobbies you enjoy. </a:t>
            </a:r>
            <a:endParaRPr lang="en-GB" b="0" i="0" dirty="0">
              <a:solidFill>
                <a:srgbClr val="202124"/>
              </a:solidFill>
              <a:effectLst/>
              <a:latin typeface="JT Marnie Regular" panose="000004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1E276-9D07-E851-2451-D2C3DFAEA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89813" y="1912869"/>
            <a:ext cx="4091525" cy="3355794"/>
          </a:xfrm>
          <a:prstGeom prst="flowChartDelay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B4CD99-664D-9840-C271-8A1E3A9A1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26" y="4467078"/>
            <a:ext cx="3511600" cy="2139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660D3-DF40-9F13-1928-77CB29B4F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30074">
            <a:off x="3449056" y="2792967"/>
            <a:ext cx="2999492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7169C0-7EAF-938E-14B7-CF06762D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1" y="36053"/>
            <a:ext cx="6075400" cy="2368032"/>
          </a:xfrm>
        </p:spPr>
        <p:txBody>
          <a:bodyPr/>
          <a:lstStyle/>
          <a:p>
            <a:pPr algn="l"/>
            <a:r>
              <a:rPr lang="en-US" sz="4000" dirty="0">
                <a:latin typeface="JT Marnie Bold" panose="00000800000000000000" pitchFamily="50" charset="0"/>
              </a:rPr>
              <a:t>Why is expressing yourself </a:t>
            </a:r>
            <a:r>
              <a:rPr lang="en-US" sz="4000" dirty="0">
                <a:solidFill>
                  <a:schemeClr val="tx1"/>
                </a:solidFill>
                <a:latin typeface="JT Marnie Bold" panose="00000800000000000000" pitchFamily="50" charset="0"/>
              </a:rPr>
              <a:t>important</a:t>
            </a:r>
            <a:r>
              <a:rPr lang="en-US" sz="4000" dirty="0">
                <a:latin typeface="JT Marnie Bold" panose="00000800000000000000" pitchFamily="50" charset="0"/>
              </a:rPr>
              <a:t>?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19E16C0-4A19-1A8F-6AB2-F284A941BBB0}"/>
              </a:ext>
            </a:extLst>
          </p:cNvPr>
          <p:cNvSpPr txBox="1">
            <a:spLocks/>
          </p:cNvSpPr>
          <p:nvPr/>
        </p:nvSpPr>
        <p:spPr>
          <a:xfrm>
            <a:off x="7677150" y="3429000"/>
            <a:ext cx="3703674" cy="30175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JT Marnie Regular" panose="00000400000000000000" pitchFamily="50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7EA5046-C153-EF9A-DB66-8675099EC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433" y="5874428"/>
            <a:ext cx="1222782" cy="77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-19996" y="1553691"/>
            <a:ext cx="60753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Expressing yourself 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is important because sometimes we have big emotions and when we notice and name these feelings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we 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can take action to feel better.</a:t>
            </a:r>
          </a:p>
        </p:txBody>
      </p:sp>
      <p:pic>
        <p:nvPicPr>
          <p:cNvPr id="12" name="Picture 11" descr="One yellow paper airplane in a group of white">
            <a:extLst>
              <a:ext uri="{FF2B5EF4-FFF2-40B4-BE49-F238E27FC236}">
                <a16:creationId xmlns:a16="http://schemas.microsoft.com/office/drawing/2014/main" id="{71362D90-C1D6-78C9-D830-0270168AA5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547" y="3238888"/>
            <a:ext cx="4095039" cy="3207632"/>
          </a:xfrm>
          <a:prstGeom prst="teardrop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A99D9-5C35-0138-9182-7CF09AA5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6700">
            <a:off x="4952388" y="912383"/>
            <a:ext cx="3796442" cy="28806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DF3C5BB-C749-6A0F-DBA7-E9CCA3EA3329}"/>
              </a:ext>
            </a:extLst>
          </p:cNvPr>
          <p:cNvSpPr txBox="1">
            <a:spLocks/>
          </p:cNvSpPr>
          <p:nvPr/>
        </p:nvSpPr>
        <p:spPr>
          <a:xfrm>
            <a:off x="6965407" y="2558361"/>
            <a:ext cx="6075400" cy="12610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JT Marnie Bold" panose="00000800000000000000" pitchFamily="50" charset="0"/>
              </a:rPr>
              <a:t>Who can I</a:t>
            </a:r>
            <a:r>
              <a:rPr lang="en-US" dirty="0">
                <a:solidFill>
                  <a:schemeClr val="tx1"/>
                </a:solidFill>
                <a:latin typeface="JT Marnie Bold" panose="00000800000000000000" pitchFamily="50" charset="0"/>
              </a:rPr>
              <a:t> express </a:t>
            </a:r>
            <a:r>
              <a:rPr lang="en-US" dirty="0">
                <a:latin typeface="JT Marnie Bold" panose="00000800000000000000" pitchFamily="50" charset="0"/>
              </a:rPr>
              <a:t>my feeling too?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AD2CD-785C-2209-287D-14669C264E4A}"/>
              </a:ext>
            </a:extLst>
          </p:cNvPr>
          <p:cNvSpPr txBox="1"/>
          <p:nvPr/>
        </p:nvSpPr>
        <p:spPr>
          <a:xfrm>
            <a:off x="6977830" y="3819420"/>
            <a:ext cx="50143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Its important to share how your feeling with 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someone you trust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, who will listen and take time to understand what you are saying. This may be a friend, family member, carer, teacher or any other trusted adult. </a:t>
            </a:r>
          </a:p>
        </p:txBody>
      </p:sp>
    </p:spTree>
    <p:extLst>
      <p:ext uri="{BB962C8B-B14F-4D97-AF65-F5344CB8AC3E}">
        <p14:creationId xmlns:p14="http://schemas.microsoft.com/office/powerpoint/2010/main" val="266675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6731-6DB9-4A9F-1DFF-AAFDE05A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5" y="298514"/>
            <a:ext cx="5905500" cy="1333500"/>
          </a:xfrm>
        </p:spPr>
        <p:txBody>
          <a:bodyPr/>
          <a:lstStyle/>
          <a:p>
            <a:pPr algn="l"/>
            <a:r>
              <a:rPr lang="en-US" sz="3600" dirty="0">
                <a:latin typeface="JT Marnie Bold" panose="00000800000000000000" pitchFamily="50" charset="0"/>
              </a:rPr>
              <a:t>Activity 1 - Expressing Your Feelings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BE71C81B-D2D7-0980-5857-B1C98347E578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5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4441F8A-D757-25B5-9B69-67AB65B243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249" y="5988435"/>
            <a:ext cx="1222782" cy="776976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2CC6EC9-26EA-E479-058E-6FD31E535FE5}"/>
              </a:ext>
            </a:extLst>
          </p:cNvPr>
          <p:cNvSpPr txBox="1">
            <a:spLocks/>
          </p:cNvSpPr>
          <p:nvPr/>
        </p:nvSpPr>
        <p:spPr>
          <a:xfrm>
            <a:off x="394749" y="2750267"/>
            <a:ext cx="4629150" cy="25945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1" dirty="0">
                <a:latin typeface="JT Marnie Regular" panose="00000400000000000000" pitchFamily="50" charset="0"/>
              </a:rPr>
              <a:t>Activity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7F12A-0087-C781-1520-06EF3BE6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" y="0"/>
            <a:ext cx="638175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2B1A83-7BF4-BF75-495B-E4EEDDC5B43C}"/>
              </a:ext>
            </a:extLst>
          </p:cNvPr>
          <p:cNvSpPr txBox="1">
            <a:spLocks/>
          </p:cNvSpPr>
          <p:nvPr/>
        </p:nvSpPr>
        <p:spPr>
          <a:xfrm>
            <a:off x="6878111" y="3615522"/>
            <a:ext cx="5304365" cy="2943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JT Marnie Regular" panose="00000400000000000000" pitchFamily="50" charset="0"/>
              </a:rPr>
              <a:t>Activity:</a:t>
            </a: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JT Marnie Regular" panose="00000400000000000000" pitchFamily="50" charset="0"/>
            </a:endParaRP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JT Marnie Regular" panose="00000400000000000000" pitchFamily="50" charset="0"/>
              </a:rPr>
              <a:t>Choose an emotion(s) that best describes how you're feeling today. Then choose an emotion you find the hardest to express.</a:t>
            </a: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JT Marnie Regular" panose="00000400000000000000" pitchFamily="50" charset="0"/>
            </a:endParaRP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JT Marnie Regular" panose="00000400000000000000" pitchFamily="50" charset="0"/>
              </a:rPr>
              <a:t>Talk to the person next to you about this feelings.</a:t>
            </a: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JT Marnie Regular" panose="00000400000000000000" pitchFamily="50" charset="0"/>
            </a:endParaRP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JT Marnie Regular" panose="000004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95DF5-5CD9-7E97-B495-6F7D3FB83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51" y="5601305"/>
            <a:ext cx="138391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DED132-6EBC-88AD-E3AA-B781559F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39" y="110173"/>
            <a:ext cx="11119104" cy="935453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Activity 2 – Self Confidence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6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845B4-95C6-EE83-28AD-8E4DD5252922}"/>
              </a:ext>
            </a:extLst>
          </p:cNvPr>
          <p:cNvSpPr txBox="1"/>
          <p:nvPr/>
        </p:nvSpPr>
        <p:spPr>
          <a:xfrm>
            <a:off x="1138445" y="253645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I like my smile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EB5A8-26CB-DDBF-D181-2EDCFE7D856C}"/>
              </a:ext>
            </a:extLst>
          </p:cNvPr>
          <p:cNvSpPr txBox="1"/>
          <p:nvPr/>
        </p:nvSpPr>
        <p:spPr>
          <a:xfrm>
            <a:off x="1262270" y="47194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JT Marnie Bold" panose="000008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E8DE6-D204-9F7D-C1E0-EEB61BBCC132}"/>
              </a:ext>
            </a:extLst>
          </p:cNvPr>
          <p:cNvSpPr txBox="1"/>
          <p:nvPr/>
        </p:nvSpPr>
        <p:spPr>
          <a:xfrm>
            <a:off x="1138445" y="329845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I am good at sports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D64F1-492F-8437-9B38-5026B8DAA38C}"/>
              </a:ext>
            </a:extLst>
          </p:cNvPr>
          <p:cNvSpPr txBox="1"/>
          <p:nvPr/>
        </p:nvSpPr>
        <p:spPr>
          <a:xfrm>
            <a:off x="1138445" y="407536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I like my personality</a:t>
            </a: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3C4B13B7-AA9B-52DB-48AB-504C3345B1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4" y="5951800"/>
            <a:ext cx="1222782" cy="776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01A1DA-23F6-F51E-3186-F692BC73CDEE}"/>
              </a:ext>
            </a:extLst>
          </p:cNvPr>
          <p:cNvSpPr txBox="1"/>
          <p:nvPr/>
        </p:nvSpPr>
        <p:spPr>
          <a:xfrm>
            <a:off x="5924550" y="2347291"/>
            <a:ext cx="626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Self-confidence is having 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a positive </a:t>
            </a:r>
            <a:r>
              <a:rPr lang="en-GB" b="1" i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attitude about your skills and abilities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. It means you accept who you are and trust yourself.</a:t>
            </a:r>
          </a:p>
        </p:txBody>
      </p:sp>
      <p:pic>
        <p:nvPicPr>
          <p:cNvPr id="3" name="Picture 2" descr="Person raising hand">
            <a:extLst>
              <a:ext uri="{FF2B5EF4-FFF2-40B4-BE49-F238E27FC236}">
                <a16:creationId xmlns:a16="http://schemas.microsoft.com/office/drawing/2014/main" id="{1C8E43C3-3AC4-CAF5-6CCD-CFC23E622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0900" y="3781303"/>
            <a:ext cx="3062182" cy="2947473"/>
          </a:xfrm>
          <a:prstGeom prst="teardrop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DC914-A326-84A4-D095-C2B51B313F01}"/>
              </a:ext>
            </a:extLst>
          </p:cNvPr>
          <p:cNvSpPr txBox="1"/>
          <p:nvPr/>
        </p:nvSpPr>
        <p:spPr>
          <a:xfrm>
            <a:off x="196049" y="1045808"/>
            <a:ext cx="1020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Activity: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In your treasure chest, write 4 things you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either, like about yourself or think you are good at. If this is a bit tricky, you can ask your friends or teacher for ideas.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B975-86FA-A198-BC6F-9C60609C4256}"/>
              </a:ext>
            </a:extLst>
          </p:cNvPr>
          <p:cNvSpPr txBox="1"/>
          <p:nvPr/>
        </p:nvSpPr>
        <p:spPr>
          <a:xfrm>
            <a:off x="1138445" y="484441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I am a great friend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664EE-B4C3-DEA8-9545-18A7205A7F0F}"/>
              </a:ext>
            </a:extLst>
          </p:cNvPr>
          <p:cNvSpPr txBox="1"/>
          <p:nvPr/>
        </p:nvSpPr>
        <p:spPr>
          <a:xfrm>
            <a:off x="650766" y="196746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Some Examples: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9E32E8-5E4C-42B0-0C76-68DEF0F71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153" y="5107768"/>
            <a:ext cx="1804572" cy="1737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3F91A8-4199-6DF6-5E85-17006F189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4230">
            <a:off x="7032274" y="3562014"/>
            <a:ext cx="1331158" cy="20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C4C8-A0AD-F8D8-A0A0-B5EBF671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14502"/>
            <a:ext cx="5219700" cy="1252347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JT Marnie Bold" panose="00000800000000000000" pitchFamily="50" charset="0"/>
              </a:rPr>
              <a:t>Activity 2 –Worksheet </a:t>
            </a:r>
            <a:br>
              <a:rPr lang="en-GB" dirty="0">
                <a:latin typeface="JT Marnie Bold" panose="00000800000000000000" pitchFamily="50" charset="0"/>
              </a:rPr>
            </a:br>
            <a:r>
              <a:rPr lang="en-GB" dirty="0">
                <a:latin typeface="JT Marnie Bold" panose="00000800000000000000" pitchFamily="50" charset="0"/>
              </a:rPr>
              <a:t>Self Confidence</a:t>
            </a:r>
          </a:p>
        </p:txBody>
      </p:sp>
      <p:pic>
        <p:nvPicPr>
          <p:cNvPr id="9" name="Picture 8" descr="Diagram">
            <a:extLst>
              <a:ext uri="{FF2B5EF4-FFF2-40B4-BE49-F238E27FC236}">
                <a16:creationId xmlns:a16="http://schemas.microsoft.com/office/drawing/2014/main" id="{A42857AB-8E11-BB8D-DEB5-15CDB6548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7" b="4584"/>
          <a:stretch/>
        </p:blipFill>
        <p:spPr>
          <a:xfrm>
            <a:off x="5638383" y="214502"/>
            <a:ext cx="5894047" cy="63291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EEAA50-E1A8-7C62-AA02-0896B7ECAA23}"/>
              </a:ext>
            </a:extLst>
          </p:cNvPr>
          <p:cNvSpPr txBox="1"/>
          <p:nvPr/>
        </p:nvSpPr>
        <p:spPr>
          <a:xfrm>
            <a:off x="201953" y="1586119"/>
            <a:ext cx="58940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Activity: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In your treasure chest, write 4 things you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either, like about yourself or think your good at. </a:t>
            </a:r>
          </a:p>
          <a:p>
            <a:endParaRPr lang="en-GB" dirty="0">
              <a:solidFill>
                <a:srgbClr val="202124"/>
              </a:solidFill>
              <a:latin typeface="JT Marnie Regular" panose="00000400000000000000" pitchFamily="50" charset="0"/>
            </a:endParaRPr>
          </a:p>
          <a:p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This might be a bit tricky, you can ask your friends or teacher for ideas.</a:t>
            </a:r>
            <a:endParaRPr lang="en-GB" dirty="0">
              <a:latin typeface="JT Marnie Regular" panose="00000400000000000000" pitchFamily="50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471B279-AE56-9164-6814-768843C04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70" y="3688789"/>
            <a:ext cx="4234069" cy="2854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GB" dirty="0"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What 4 additional things would you like to add to your treasure chest by next year?</a:t>
            </a:r>
            <a:endParaRPr lang="en-GB" dirty="0">
              <a:effectLst/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2007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" y="107971"/>
            <a:ext cx="10267951" cy="1292204"/>
          </a:xfrm>
        </p:spPr>
        <p:txBody>
          <a:bodyPr/>
          <a:lstStyle/>
          <a:p>
            <a:r>
              <a:rPr lang="en-US" sz="4400" dirty="0">
                <a:latin typeface="JT Marnie Bold" panose="00000800000000000000" pitchFamily="50" charset="0"/>
              </a:rPr>
              <a:t>Activity 3 – Our Class Community</a:t>
            </a:r>
            <a:br>
              <a:rPr lang="en-US" sz="4400" dirty="0">
                <a:latin typeface="JT Marnie Bold" panose="00000800000000000000" pitchFamily="50" charset="0"/>
              </a:rPr>
            </a:br>
            <a:endParaRPr lang="en-US" sz="4400" dirty="0">
              <a:latin typeface="JT Marnie Bold" panose="00000800000000000000" pitchFamily="50" charset="0"/>
            </a:endParaRPr>
          </a:p>
        </p:txBody>
      </p:sp>
      <p:pic>
        <p:nvPicPr>
          <p:cNvPr id="49" name="Picture 8">
            <a:extLst>
              <a:ext uri="{FF2B5EF4-FFF2-40B4-BE49-F238E27FC236}">
                <a16:creationId xmlns:a16="http://schemas.microsoft.com/office/drawing/2014/main" id="{B29F4C25-933A-68DC-BEB2-CBA359FB92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49" y="5969678"/>
            <a:ext cx="1222782" cy="776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BEEA3D-9CA6-B54B-D6B1-BBE1CA14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53003" y="1740727"/>
            <a:ext cx="3729578" cy="3147946"/>
          </a:xfrm>
          <a:prstGeom prst="chord">
            <a:avLst>
              <a:gd name="adj1" fmla="val 2700000"/>
              <a:gd name="adj2" fmla="val 18916378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9B406-EAAE-5DB3-1D0D-3FE5F114609E}"/>
              </a:ext>
            </a:extLst>
          </p:cNvPr>
          <p:cNvSpPr txBox="1"/>
          <p:nvPr/>
        </p:nvSpPr>
        <p:spPr>
          <a:xfrm>
            <a:off x="6096000" y="3833731"/>
            <a:ext cx="5429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Activity: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As a whole class, create your own class logo or image that represents the class as a whole. </a:t>
            </a:r>
          </a:p>
          <a:p>
            <a:endParaRPr lang="en-GB" dirty="0">
              <a:solidFill>
                <a:srgbClr val="202124"/>
              </a:solidFill>
              <a:latin typeface="JT Marnie Regular" panose="00000400000000000000" pitchFamily="50" charset="0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Adding a slogan will help other classes know what your values and beliefs 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6409C-5B69-628B-F3D1-24FDA92D7E3F}"/>
              </a:ext>
            </a:extLst>
          </p:cNvPr>
          <p:cNvSpPr txBox="1"/>
          <p:nvPr/>
        </p:nvSpPr>
        <p:spPr>
          <a:xfrm>
            <a:off x="2828925" y="1759429"/>
            <a:ext cx="8486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When you are able to </a:t>
            </a:r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express yourself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in your own community, it gives you a sense of belonging. If we imagine your class as your community, what might your class logo and slogan be?</a:t>
            </a:r>
            <a:endParaRPr lang="en-GB" dirty="0">
              <a:latin typeface="JT Marnie Regular" panose="000004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5EFDD-4244-EF2B-055E-31B4BA39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639" y="5100922"/>
            <a:ext cx="1804572" cy="1737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46DE2-F55F-99C8-91AC-2B51E85F2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0456">
            <a:off x="3539408" y="3911259"/>
            <a:ext cx="2416673" cy="15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DED132-6EBC-88AD-E3AA-B781559F3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11118850" cy="862012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Activity 4 – Superhuman Strength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9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3C4B13B7-AA9B-52DB-48AB-504C3345B1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4" y="5951800"/>
            <a:ext cx="1222782" cy="776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14AC7-652D-0F81-5657-0247477D01BE}"/>
              </a:ext>
            </a:extLst>
          </p:cNvPr>
          <p:cNvSpPr txBox="1"/>
          <p:nvPr/>
        </p:nvSpPr>
        <p:spPr>
          <a:xfrm>
            <a:off x="125143" y="1149852"/>
            <a:ext cx="1014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Bold" panose="00000800000000000000" pitchFamily="50" charset="0"/>
              </a:rPr>
              <a:t>Activity: </a:t>
            </a:r>
            <a:r>
              <a:rPr lang="en-GB" dirty="0">
                <a:latin typeface="JT Marnie Regular" panose="00000400000000000000" pitchFamily="50" charset="0"/>
              </a:rPr>
              <a:t>To draw and design your own superhuman that you aspire to be.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If you could be Superhuman what would your super power be? 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What would you call yourself? 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Who are the hero’s in your life, what abilities do they have that inspire you? 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What would you stand up for? 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Be the change you want to see in the world!</a:t>
            </a:r>
          </a:p>
        </p:txBody>
      </p:sp>
      <p:pic>
        <p:nvPicPr>
          <p:cNvPr id="17" name="Picture 16" descr="A picture containing yellow&#10;&#10;Description automatically generated">
            <a:extLst>
              <a:ext uri="{FF2B5EF4-FFF2-40B4-BE49-F238E27FC236}">
                <a16:creationId xmlns:a16="http://schemas.microsoft.com/office/drawing/2014/main" id="{FEEBFCA5-08ED-AFDD-1F12-21BFEF7E1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8" t="17776"/>
          <a:stretch/>
        </p:blipFill>
        <p:spPr>
          <a:xfrm>
            <a:off x="6233759" y="3995531"/>
            <a:ext cx="4032184" cy="2464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321F8-BADF-D452-7257-1558807FA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995" y="504460"/>
            <a:ext cx="35116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495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utorial">
  <a:themeElements>
    <a:clrScheme name="UP Colours">
      <a:dk1>
        <a:sysClr val="windowText" lastClr="000000"/>
      </a:dk1>
      <a:lt1>
        <a:srgbClr val="FFFFFF"/>
      </a:lt1>
      <a:dk2>
        <a:srgbClr val="1A6533"/>
      </a:dk2>
      <a:lt2>
        <a:srgbClr val="54E5B7"/>
      </a:lt2>
      <a:accent1>
        <a:srgbClr val="54E5B7"/>
      </a:accent1>
      <a:accent2>
        <a:srgbClr val="FF99FF"/>
      </a:accent2>
      <a:accent3>
        <a:srgbClr val="990099"/>
      </a:accent3>
      <a:accent4>
        <a:srgbClr val="54E5B7"/>
      </a:accent4>
      <a:accent5>
        <a:srgbClr val="1A6533"/>
      </a:accent5>
      <a:accent6>
        <a:srgbClr val="C00000"/>
      </a:accent6>
      <a:hlink>
        <a:srgbClr val="1A6533"/>
      </a:hlink>
      <a:folHlink>
        <a:srgbClr val="8C8C8C"/>
      </a:folHlink>
    </a:clrScheme>
    <a:fontScheme name="Custom 25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2.xml><?xml version="1.0" encoding="utf-8"?>
<a:theme xmlns:a="http://schemas.openxmlformats.org/drawingml/2006/main" name="Office Theme">
  <a:themeElements>
    <a:clrScheme name="UP Colours">
      <a:dk1>
        <a:sysClr val="windowText" lastClr="000000"/>
      </a:dk1>
      <a:lt1>
        <a:srgbClr val="FFFFFF"/>
      </a:lt1>
      <a:dk2>
        <a:srgbClr val="1A6533"/>
      </a:dk2>
      <a:lt2>
        <a:srgbClr val="54E5B7"/>
      </a:lt2>
      <a:accent1>
        <a:srgbClr val="54E5B7"/>
      </a:accent1>
      <a:accent2>
        <a:srgbClr val="FF99FF"/>
      </a:accent2>
      <a:accent3>
        <a:srgbClr val="990099"/>
      </a:accent3>
      <a:accent4>
        <a:srgbClr val="54E5B7"/>
      </a:accent4>
      <a:accent5>
        <a:srgbClr val="1A6533"/>
      </a:accent5>
      <a:accent6>
        <a:srgbClr val="C00000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Feeling overwhelmed</Template>
  <TotalTime>11206</TotalTime>
  <Words>719</Words>
  <Application>Microsoft Office PowerPoint</Application>
  <PresentationFormat>Widescreen</PresentationFormat>
  <Paragraphs>107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JT Marnie Bold</vt:lpstr>
      <vt:lpstr>JT Marnie Regular</vt:lpstr>
      <vt:lpstr>Segoe UI</vt:lpstr>
      <vt:lpstr>Segoe UI Semibold</vt:lpstr>
      <vt:lpstr>powerpoint tutorial</vt:lpstr>
      <vt:lpstr>Office Theme</vt:lpstr>
      <vt:lpstr>Teachers Lesson Plan</vt:lpstr>
      <vt:lpstr>Express Yourself</vt:lpstr>
      <vt:lpstr>What does ‘Expressing Yourself’ mean?</vt:lpstr>
      <vt:lpstr>Why is expressing yourself important?</vt:lpstr>
      <vt:lpstr>Activity 1 - Expressing Your Feelings</vt:lpstr>
      <vt:lpstr>Activity 2 – Self Confidence</vt:lpstr>
      <vt:lpstr>Activity 2 –Worksheet  Self Confidence</vt:lpstr>
      <vt:lpstr>Activity 3 – Our Class Community </vt:lpstr>
      <vt:lpstr>Activity 4 – Superhuman Strength</vt:lpstr>
      <vt:lpstr>PowerPoint Presentation</vt:lpstr>
      <vt:lpstr>Activity 6 - Stickers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 Yourself</dc:title>
  <dc:creator>Rachel Shrive</dc:creator>
  <cp:lastModifiedBy>Helen Twigg</cp:lastModifiedBy>
  <cp:revision>31</cp:revision>
  <dcterms:created xsi:type="dcterms:W3CDTF">2022-10-12T07:54:13Z</dcterms:created>
  <dcterms:modified xsi:type="dcterms:W3CDTF">2023-02-06T13:00:40Z</dcterms:modified>
</cp:coreProperties>
</file>