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774" r:id="rId2"/>
  </p:sldMasterIdLst>
  <p:notesMasterIdLst>
    <p:notesMasterId r:id="rId14"/>
  </p:notesMasterIdLst>
  <p:sldIdLst>
    <p:sldId id="1929" r:id="rId3"/>
    <p:sldId id="1947" r:id="rId4"/>
    <p:sldId id="1924" r:id="rId5"/>
    <p:sldId id="1942" r:id="rId6"/>
    <p:sldId id="1935" r:id="rId7"/>
    <p:sldId id="1936" r:id="rId8"/>
    <p:sldId id="1948" r:id="rId9"/>
    <p:sldId id="1943" r:id="rId10"/>
    <p:sldId id="1944" r:id="rId11"/>
    <p:sldId id="1949" r:id="rId12"/>
    <p:sldId id="194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C69D3062-BCD8-9420-47B9-50B5383552FB}" name="Catherine Blake" initials="CB" userId="S::Catherine.Blake@up.org.uk::685a5cac-8ba8-44a4-8028-da99c93796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6533"/>
    <a:srgbClr val="117963"/>
    <a:srgbClr val="54E5B7"/>
    <a:srgbClr val="FFCCFF"/>
    <a:srgbClr val="005F73"/>
    <a:srgbClr val="030105"/>
    <a:srgbClr val="040003"/>
    <a:srgbClr val="000300"/>
    <a:srgbClr val="E43031"/>
    <a:srgbClr val="360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CF377D-2B17-4B97-8D17-57F7D36EAE9D}" v="15" dt="2023-01-17T16:55:19.0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42"/>
  </p:normalViewPr>
  <p:slideViewPr>
    <p:cSldViewPr snapToGrid="0">
      <p:cViewPr varScale="1">
        <p:scale>
          <a:sx n="114" d="100"/>
          <a:sy n="114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5F59B-C668-4011-983E-F315D5C6132D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F99F9-2769-4C52-8EE2-7278119F0A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2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5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1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89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3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A03A7DE-E2C6-D3DE-2D3C-0E50AB453153}"/>
              </a:ext>
            </a:extLst>
          </p:cNvPr>
          <p:cNvSpPr/>
          <p:nvPr userDrawn="1"/>
        </p:nvSpPr>
        <p:spPr>
          <a:xfrm>
            <a:off x="492348" y="822701"/>
            <a:ext cx="5439251" cy="5439251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155AC3-4048-A012-522F-9975DD4374A4}"/>
              </a:ext>
            </a:extLst>
          </p:cNvPr>
          <p:cNvSpPr/>
          <p:nvPr userDrawn="1"/>
        </p:nvSpPr>
        <p:spPr>
          <a:xfrm>
            <a:off x="11352413" y="1318559"/>
            <a:ext cx="389835" cy="389835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6BC318-7E9C-A53F-C445-78301FFF7C95}"/>
              </a:ext>
            </a:extLst>
          </p:cNvPr>
          <p:cNvSpPr/>
          <p:nvPr userDrawn="1"/>
        </p:nvSpPr>
        <p:spPr>
          <a:xfrm>
            <a:off x="638841" y="5012346"/>
            <a:ext cx="837678" cy="837678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EC2B4886-6DF6-0A57-7118-513A7AAA40F3}"/>
              </a:ext>
            </a:extLst>
          </p:cNvPr>
          <p:cNvSpPr/>
          <p:nvPr userDrawn="1"/>
        </p:nvSpPr>
        <p:spPr>
          <a:xfrm>
            <a:off x="9853347" y="0"/>
            <a:ext cx="1499066" cy="1061910"/>
          </a:xfrm>
          <a:custGeom>
            <a:avLst/>
            <a:gdLst>
              <a:gd name="connsiteX0" fmla="*/ 70097 w 1499066"/>
              <a:gd name="connsiteY0" fmla="*/ 0 h 1061910"/>
              <a:gd name="connsiteX1" fmla="*/ 1428969 w 1499066"/>
              <a:gd name="connsiteY1" fmla="*/ 0 h 1061910"/>
              <a:gd name="connsiteX2" fmla="*/ 1440164 w 1499066"/>
              <a:gd name="connsiteY2" fmla="*/ 20625 h 1061910"/>
              <a:gd name="connsiteX3" fmla="*/ 1499066 w 1499066"/>
              <a:gd name="connsiteY3" fmla="*/ 312377 h 1061910"/>
              <a:gd name="connsiteX4" fmla="*/ 749533 w 1499066"/>
              <a:gd name="connsiteY4" fmla="*/ 1061910 h 1061910"/>
              <a:gd name="connsiteX5" fmla="*/ 0 w 1499066"/>
              <a:gd name="connsiteY5" fmla="*/ 312377 h 1061910"/>
              <a:gd name="connsiteX6" fmla="*/ 58902 w 1499066"/>
              <a:gd name="connsiteY6" fmla="*/ 20625 h 10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9066" h="1061910">
                <a:moveTo>
                  <a:pt x="70097" y="0"/>
                </a:moveTo>
                <a:lnTo>
                  <a:pt x="1428969" y="0"/>
                </a:lnTo>
                <a:lnTo>
                  <a:pt x="1440164" y="20625"/>
                </a:lnTo>
                <a:cubicBezTo>
                  <a:pt x="1478092" y="110298"/>
                  <a:pt x="1499066" y="208888"/>
                  <a:pt x="1499066" y="312377"/>
                </a:cubicBezTo>
                <a:cubicBezTo>
                  <a:pt x="1499066" y="726333"/>
                  <a:pt x="1163489" y="1061910"/>
                  <a:pt x="749533" y="1061910"/>
                </a:cubicBezTo>
                <a:cubicBezTo>
                  <a:pt x="335577" y="1061910"/>
                  <a:pt x="0" y="726333"/>
                  <a:pt x="0" y="312377"/>
                </a:cubicBezTo>
                <a:cubicBezTo>
                  <a:pt x="0" y="208888"/>
                  <a:pt x="20974" y="110298"/>
                  <a:pt x="58902" y="20625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F993BB-6145-4D1C-B438-D1350312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216" y="2130552"/>
            <a:ext cx="4590288" cy="1764792"/>
          </a:xfrm>
        </p:spPr>
        <p:txBody>
          <a:bodyPr anchor="t">
            <a:noAutofit/>
          </a:bodyPr>
          <a:lstStyle>
            <a:lvl1pPr>
              <a:defRPr sz="5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0EBEF97-3620-43B4-9D9A-099216F753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5840" y="1316736"/>
            <a:ext cx="4325112" cy="4325112"/>
          </a:xfrm>
          <a:noFill/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4030515-78CF-D472-B3D6-9EE48BCA2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8598" y="3895344"/>
            <a:ext cx="4591906" cy="102412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296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>
            <a:extLst>
              <a:ext uri="{FF2B5EF4-FFF2-40B4-BE49-F238E27FC236}">
                <a16:creationId xmlns:a16="http://schemas.microsoft.com/office/drawing/2014/main" id="{B016AB6E-3D8A-906E-416F-9B68623EA747}"/>
              </a:ext>
            </a:extLst>
          </p:cNvPr>
          <p:cNvSpPr/>
          <p:nvPr userDrawn="1"/>
        </p:nvSpPr>
        <p:spPr>
          <a:xfrm>
            <a:off x="6912398" y="4482109"/>
            <a:ext cx="5279603" cy="2386909"/>
          </a:xfrm>
          <a:custGeom>
            <a:avLst/>
            <a:gdLst>
              <a:gd name="connsiteX0" fmla="*/ 3601541 w 5279603"/>
              <a:gd name="connsiteY0" fmla="*/ 0 h 2386909"/>
              <a:gd name="connsiteX1" fmla="*/ 5123083 w 5279603"/>
              <a:gd name="connsiteY1" fmla="*/ 307185 h 2386909"/>
              <a:gd name="connsiteX2" fmla="*/ 5279603 w 5279603"/>
              <a:gd name="connsiteY2" fmla="*/ 377947 h 2386909"/>
              <a:gd name="connsiteX3" fmla="*/ 5279603 w 5279603"/>
              <a:gd name="connsiteY3" fmla="*/ 2386909 h 2386909"/>
              <a:gd name="connsiteX4" fmla="*/ 0 w 5279603"/>
              <a:gd name="connsiteY4" fmla="*/ 2386909 h 2386909"/>
              <a:gd name="connsiteX5" fmla="*/ 78053 w 5279603"/>
              <a:gd name="connsiteY5" fmla="*/ 2214261 h 2386909"/>
              <a:gd name="connsiteX6" fmla="*/ 3601541 w 5279603"/>
              <a:gd name="connsiteY6" fmla="*/ 0 h 238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9603" h="2386909">
                <a:moveTo>
                  <a:pt x="3601541" y="0"/>
                </a:moveTo>
                <a:cubicBezTo>
                  <a:pt x="4141255" y="0"/>
                  <a:pt x="4655422" y="109382"/>
                  <a:pt x="5123083" y="307185"/>
                </a:cubicBezTo>
                <a:lnTo>
                  <a:pt x="5279603" y="377947"/>
                </a:lnTo>
                <a:lnTo>
                  <a:pt x="5279603" y="2386909"/>
                </a:lnTo>
                <a:lnTo>
                  <a:pt x="0" y="2386909"/>
                </a:lnTo>
                <a:lnTo>
                  <a:pt x="78053" y="2214261"/>
                </a:lnTo>
                <a:cubicBezTo>
                  <a:pt x="709351" y="904104"/>
                  <a:pt x="2049863" y="0"/>
                  <a:pt x="3601541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471EA21E-8904-9B80-6EAB-BA76819B4C23}"/>
              </a:ext>
            </a:extLst>
          </p:cNvPr>
          <p:cNvSpPr/>
          <p:nvPr userDrawn="1"/>
        </p:nvSpPr>
        <p:spPr>
          <a:xfrm>
            <a:off x="6188287" y="5875583"/>
            <a:ext cx="1499066" cy="993434"/>
          </a:xfrm>
          <a:custGeom>
            <a:avLst/>
            <a:gdLst>
              <a:gd name="connsiteX0" fmla="*/ 749533 w 1499066"/>
              <a:gd name="connsiteY0" fmla="*/ 0 h 993434"/>
              <a:gd name="connsiteX1" fmla="*/ 1499066 w 1499066"/>
              <a:gd name="connsiteY1" fmla="*/ 749533 h 993434"/>
              <a:gd name="connsiteX2" fmla="*/ 1483838 w 1499066"/>
              <a:gd name="connsiteY2" fmla="*/ 900590 h 993434"/>
              <a:gd name="connsiteX3" fmla="*/ 1455018 w 1499066"/>
              <a:gd name="connsiteY3" fmla="*/ 993434 h 993434"/>
              <a:gd name="connsiteX4" fmla="*/ 44048 w 1499066"/>
              <a:gd name="connsiteY4" fmla="*/ 993434 h 993434"/>
              <a:gd name="connsiteX5" fmla="*/ 15228 w 1499066"/>
              <a:gd name="connsiteY5" fmla="*/ 900590 h 993434"/>
              <a:gd name="connsiteX6" fmla="*/ 0 w 1499066"/>
              <a:gd name="connsiteY6" fmla="*/ 749533 h 993434"/>
              <a:gd name="connsiteX7" fmla="*/ 749533 w 1499066"/>
              <a:gd name="connsiteY7" fmla="*/ 0 h 99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066" h="993434">
                <a:moveTo>
                  <a:pt x="749533" y="0"/>
                </a:moveTo>
                <a:cubicBezTo>
                  <a:pt x="1163489" y="0"/>
                  <a:pt x="1499066" y="335577"/>
                  <a:pt x="1499066" y="749533"/>
                </a:cubicBezTo>
                <a:cubicBezTo>
                  <a:pt x="1499066" y="801278"/>
                  <a:pt x="1493823" y="851798"/>
                  <a:pt x="1483838" y="900590"/>
                </a:cubicBezTo>
                <a:lnTo>
                  <a:pt x="1455018" y="993434"/>
                </a:lnTo>
                <a:lnTo>
                  <a:pt x="44048" y="993434"/>
                </a:lnTo>
                <a:lnTo>
                  <a:pt x="15228" y="900590"/>
                </a:lnTo>
                <a:cubicBezTo>
                  <a:pt x="5244" y="851798"/>
                  <a:pt x="0" y="801278"/>
                  <a:pt x="0" y="749533"/>
                </a:cubicBezTo>
                <a:cubicBezTo>
                  <a:pt x="0" y="335577"/>
                  <a:pt x="335577" y="0"/>
                  <a:pt x="749533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002536"/>
            <a:ext cx="5029200" cy="4096512"/>
          </a:xfrm>
          <a:noFill/>
          <a:ln w="12700">
            <a:noFill/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19088" y="2002536"/>
            <a:ext cx="5029200" cy="4096512"/>
          </a:xfrm>
          <a:noFill/>
          <a:ln w="12700">
            <a:noFill/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CB50393-ACAA-59FB-EDD9-D6A45246E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080" y="5824445"/>
            <a:ext cx="735041" cy="7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79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</a:extLst>
          </p:cNvPr>
          <p:cNvSpPr/>
          <p:nvPr userDrawn="1"/>
        </p:nvSpPr>
        <p:spPr>
          <a:xfrm>
            <a:off x="8934171" y="2087276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</a:extLst>
          </p:cNvPr>
          <p:cNvSpPr/>
          <p:nvPr userDrawn="1"/>
        </p:nvSpPr>
        <p:spPr>
          <a:xfrm>
            <a:off x="537021" y="0"/>
            <a:ext cx="1824598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</a:extLst>
          </p:cNvPr>
          <p:cNvSpPr/>
          <p:nvPr userDrawn="1"/>
        </p:nvSpPr>
        <p:spPr>
          <a:xfrm>
            <a:off x="3165666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</a:extLst>
          </p:cNvPr>
          <p:cNvSpPr/>
          <p:nvPr userDrawn="1"/>
        </p:nvSpPr>
        <p:spPr>
          <a:xfrm>
            <a:off x="537021" y="948393"/>
            <a:ext cx="420622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5760B73-B111-FFDC-8074-91B4C106E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41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</a:extLst>
          </p:cNvPr>
          <p:cNvSpPr/>
          <p:nvPr userDrawn="1"/>
        </p:nvSpPr>
        <p:spPr>
          <a:xfrm>
            <a:off x="8934171" y="2087276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</a:extLst>
          </p:cNvPr>
          <p:cNvSpPr/>
          <p:nvPr userDrawn="1"/>
        </p:nvSpPr>
        <p:spPr>
          <a:xfrm>
            <a:off x="537021" y="0"/>
            <a:ext cx="1824598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</a:extLst>
          </p:cNvPr>
          <p:cNvSpPr/>
          <p:nvPr userDrawn="1"/>
        </p:nvSpPr>
        <p:spPr>
          <a:xfrm>
            <a:off x="3165666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</a:extLst>
          </p:cNvPr>
          <p:cNvSpPr/>
          <p:nvPr userDrawn="1"/>
        </p:nvSpPr>
        <p:spPr>
          <a:xfrm>
            <a:off x="537021" y="948393"/>
            <a:ext cx="420622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4893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A03A7DE-E2C6-D3DE-2D3C-0E50AB453153}"/>
              </a:ext>
            </a:extLst>
          </p:cNvPr>
          <p:cNvSpPr/>
          <p:nvPr userDrawn="1"/>
        </p:nvSpPr>
        <p:spPr>
          <a:xfrm>
            <a:off x="492348" y="822701"/>
            <a:ext cx="5439251" cy="5439251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155AC3-4048-A012-522F-9975DD4374A4}"/>
              </a:ext>
            </a:extLst>
          </p:cNvPr>
          <p:cNvSpPr/>
          <p:nvPr userDrawn="1"/>
        </p:nvSpPr>
        <p:spPr>
          <a:xfrm>
            <a:off x="11352413" y="1318559"/>
            <a:ext cx="389835" cy="389835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6BC318-7E9C-A53F-C445-78301FFF7C95}"/>
              </a:ext>
            </a:extLst>
          </p:cNvPr>
          <p:cNvSpPr/>
          <p:nvPr userDrawn="1"/>
        </p:nvSpPr>
        <p:spPr>
          <a:xfrm>
            <a:off x="638841" y="5012346"/>
            <a:ext cx="837678" cy="837678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EC2B4886-6DF6-0A57-7118-513A7AAA40F3}"/>
              </a:ext>
            </a:extLst>
          </p:cNvPr>
          <p:cNvSpPr/>
          <p:nvPr userDrawn="1"/>
        </p:nvSpPr>
        <p:spPr>
          <a:xfrm>
            <a:off x="9853347" y="0"/>
            <a:ext cx="1499066" cy="1061910"/>
          </a:xfrm>
          <a:custGeom>
            <a:avLst/>
            <a:gdLst>
              <a:gd name="connsiteX0" fmla="*/ 70097 w 1499066"/>
              <a:gd name="connsiteY0" fmla="*/ 0 h 1061910"/>
              <a:gd name="connsiteX1" fmla="*/ 1428969 w 1499066"/>
              <a:gd name="connsiteY1" fmla="*/ 0 h 1061910"/>
              <a:gd name="connsiteX2" fmla="*/ 1440164 w 1499066"/>
              <a:gd name="connsiteY2" fmla="*/ 20625 h 1061910"/>
              <a:gd name="connsiteX3" fmla="*/ 1499066 w 1499066"/>
              <a:gd name="connsiteY3" fmla="*/ 312377 h 1061910"/>
              <a:gd name="connsiteX4" fmla="*/ 749533 w 1499066"/>
              <a:gd name="connsiteY4" fmla="*/ 1061910 h 1061910"/>
              <a:gd name="connsiteX5" fmla="*/ 0 w 1499066"/>
              <a:gd name="connsiteY5" fmla="*/ 312377 h 1061910"/>
              <a:gd name="connsiteX6" fmla="*/ 58902 w 1499066"/>
              <a:gd name="connsiteY6" fmla="*/ 20625 h 10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9066" h="1061910">
                <a:moveTo>
                  <a:pt x="70097" y="0"/>
                </a:moveTo>
                <a:lnTo>
                  <a:pt x="1428969" y="0"/>
                </a:lnTo>
                <a:lnTo>
                  <a:pt x="1440164" y="20625"/>
                </a:lnTo>
                <a:cubicBezTo>
                  <a:pt x="1478092" y="110298"/>
                  <a:pt x="1499066" y="208888"/>
                  <a:pt x="1499066" y="312377"/>
                </a:cubicBezTo>
                <a:cubicBezTo>
                  <a:pt x="1499066" y="726333"/>
                  <a:pt x="1163489" y="1061910"/>
                  <a:pt x="749533" y="1061910"/>
                </a:cubicBezTo>
                <a:cubicBezTo>
                  <a:pt x="335577" y="1061910"/>
                  <a:pt x="0" y="726333"/>
                  <a:pt x="0" y="312377"/>
                </a:cubicBezTo>
                <a:cubicBezTo>
                  <a:pt x="0" y="208888"/>
                  <a:pt x="20974" y="110298"/>
                  <a:pt x="58902" y="20625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F993BB-6145-4D1C-B438-D1350312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216" y="2130552"/>
            <a:ext cx="4590288" cy="1764792"/>
          </a:xfrm>
        </p:spPr>
        <p:txBody>
          <a:bodyPr anchor="t">
            <a:noAutofit/>
          </a:bodyPr>
          <a:lstStyle>
            <a:lvl1pPr>
              <a:defRPr sz="5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0EBEF97-3620-43B4-9D9A-099216F753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5840" y="1316736"/>
            <a:ext cx="4325112" cy="4325112"/>
          </a:xfrm>
          <a:noFill/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4030515-78CF-D472-B3D6-9EE48BCA2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8598" y="3895344"/>
            <a:ext cx="4591906" cy="102412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519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Media Placeholder 15">
            <a:extLst>
              <a:ext uri="{FF2B5EF4-FFF2-40B4-BE49-F238E27FC236}">
                <a16:creationId xmlns:a16="http://schemas.microsoft.com/office/drawing/2014/main" id="{0D165AF2-A462-FCF3-81AE-ADB955740CCB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640080" y="1847088"/>
            <a:ext cx="7424928" cy="3776472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5CA8910C-D8ED-5254-9603-C499A3F69701}"/>
              </a:ext>
            </a:extLst>
          </p:cNvPr>
          <p:cNvSpPr/>
          <p:nvPr userDrawn="1"/>
        </p:nvSpPr>
        <p:spPr>
          <a:xfrm flipV="1">
            <a:off x="6483077" y="1921304"/>
            <a:ext cx="5708922" cy="4941678"/>
          </a:xfrm>
          <a:custGeom>
            <a:avLst/>
            <a:gdLst>
              <a:gd name="connsiteX0" fmla="*/ 2681883 w 4953666"/>
              <a:gd name="connsiteY0" fmla="*/ 4293658 h 4294315"/>
              <a:gd name="connsiteX1" fmla="*/ 2962801 w 4953666"/>
              <a:gd name="connsiteY1" fmla="*/ 4285537 h 4294315"/>
              <a:gd name="connsiteX2" fmla="*/ 4834127 w 4953666"/>
              <a:gd name="connsiteY2" fmla="*/ 3330444 h 4294315"/>
              <a:gd name="connsiteX3" fmla="*/ 4953666 w 4953666"/>
              <a:gd name="connsiteY3" fmla="*/ 3175947 h 4294315"/>
              <a:gd name="connsiteX4" fmla="*/ 4953666 w 4953666"/>
              <a:gd name="connsiteY4" fmla="*/ 0 h 4294315"/>
              <a:gd name="connsiteX5" fmla="*/ 481203 w 4953666"/>
              <a:gd name="connsiteY5" fmla="*/ 0 h 4294315"/>
              <a:gd name="connsiteX6" fmla="*/ 354529 w 4953666"/>
              <a:gd name="connsiteY6" fmla="*/ 200752 h 4294315"/>
              <a:gd name="connsiteX7" fmla="*/ 8771 w 4953666"/>
              <a:gd name="connsiteY7" fmla="*/ 1767440 h 4294315"/>
              <a:gd name="connsiteX8" fmla="*/ 2681883 w 4953666"/>
              <a:gd name="connsiteY8" fmla="*/ 4293658 h 429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3666" h="4294315">
                <a:moveTo>
                  <a:pt x="2681883" y="4293658"/>
                </a:moveTo>
                <a:cubicBezTo>
                  <a:pt x="2774620" y="4295683"/>
                  <a:pt x="2868342" y="4293047"/>
                  <a:pt x="2962801" y="4285537"/>
                </a:cubicBezTo>
                <a:cubicBezTo>
                  <a:pt x="3718476" y="4225460"/>
                  <a:pt x="4378268" y="3864871"/>
                  <a:pt x="4834127" y="3330444"/>
                </a:cubicBezTo>
                <a:lnTo>
                  <a:pt x="4953666" y="3175947"/>
                </a:lnTo>
                <a:lnTo>
                  <a:pt x="4953666" y="0"/>
                </a:lnTo>
                <a:lnTo>
                  <a:pt x="481203" y="0"/>
                </a:lnTo>
                <a:lnTo>
                  <a:pt x="354529" y="200752"/>
                </a:lnTo>
                <a:cubicBezTo>
                  <a:pt x="94175" y="660824"/>
                  <a:pt x="-36273" y="1200867"/>
                  <a:pt x="8771" y="1767440"/>
                </a:cubicBezTo>
                <a:cubicBezTo>
                  <a:pt x="121380" y="3183873"/>
                  <a:pt x="1290828" y="4263270"/>
                  <a:pt x="2681883" y="429365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0FCE207E-49DC-89F0-6C2E-AEDEB1A668DB}"/>
              </a:ext>
            </a:extLst>
          </p:cNvPr>
          <p:cNvSpPr/>
          <p:nvPr userDrawn="1"/>
        </p:nvSpPr>
        <p:spPr>
          <a:xfrm>
            <a:off x="11201466" y="1425943"/>
            <a:ext cx="990534" cy="1329158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12480" y="2715768"/>
            <a:ext cx="3364992" cy="301752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19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  <p15:guide id="3" orient="horz" pos="3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rm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8D76C9A2-7310-AC9A-D74B-465F4A044014}"/>
              </a:ext>
            </a:extLst>
          </p:cNvPr>
          <p:cNvSpPr/>
          <p:nvPr userDrawn="1"/>
        </p:nvSpPr>
        <p:spPr>
          <a:xfrm>
            <a:off x="8612029" y="3432619"/>
            <a:ext cx="3586781" cy="3425381"/>
          </a:xfrm>
          <a:custGeom>
            <a:avLst/>
            <a:gdLst>
              <a:gd name="connsiteX0" fmla="*/ 2057400 w 3586781"/>
              <a:gd name="connsiteY0" fmla="*/ 0 h 3425381"/>
              <a:gd name="connsiteX1" fmla="*/ 3512202 w 3586781"/>
              <a:gd name="connsiteY1" fmla="*/ 602599 h 3425381"/>
              <a:gd name="connsiteX2" fmla="*/ 3586781 w 3586781"/>
              <a:gd name="connsiteY2" fmla="*/ 684657 h 3425381"/>
              <a:gd name="connsiteX3" fmla="*/ 3586781 w 3586781"/>
              <a:gd name="connsiteY3" fmla="*/ 3425381 h 3425381"/>
              <a:gd name="connsiteX4" fmla="*/ 523691 w 3586781"/>
              <a:gd name="connsiteY4" fmla="*/ 3425381 h 3425381"/>
              <a:gd name="connsiteX5" fmla="*/ 469810 w 3586781"/>
              <a:gd name="connsiteY5" fmla="*/ 3366098 h 3425381"/>
              <a:gd name="connsiteX6" fmla="*/ 0 w 3586781"/>
              <a:gd name="connsiteY6" fmla="*/ 2057400 h 3425381"/>
              <a:gd name="connsiteX7" fmla="*/ 2057400 w 3586781"/>
              <a:gd name="connsiteY7" fmla="*/ 0 h 34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6781" h="3425381">
                <a:moveTo>
                  <a:pt x="2057400" y="0"/>
                </a:moveTo>
                <a:cubicBezTo>
                  <a:pt x="2625535" y="0"/>
                  <a:pt x="3139885" y="230282"/>
                  <a:pt x="3512202" y="602599"/>
                </a:cubicBezTo>
                <a:lnTo>
                  <a:pt x="3586781" y="684657"/>
                </a:lnTo>
                <a:lnTo>
                  <a:pt x="3586781" y="3425381"/>
                </a:lnTo>
                <a:lnTo>
                  <a:pt x="523691" y="3425381"/>
                </a:lnTo>
                <a:lnTo>
                  <a:pt x="469810" y="3366098"/>
                </a:lnTo>
                <a:cubicBezTo>
                  <a:pt x="176310" y="3010458"/>
                  <a:pt x="0" y="2554519"/>
                  <a:pt x="0" y="2057400"/>
                </a:cubicBezTo>
                <a:cubicBezTo>
                  <a:pt x="0" y="921129"/>
                  <a:pt x="921129" y="0"/>
                  <a:pt x="2057400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7F2D7-0500-18AD-893F-3BFF96B94526}"/>
              </a:ext>
            </a:extLst>
          </p:cNvPr>
          <p:cNvSpPr/>
          <p:nvPr userDrawn="1"/>
        </p:nvSpPr>
        <p:spPr>
          <a:xfrm>
            <a:off x="637622" y="1953365"/>
            <a:ext cx="5149695" cy="368455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B05A4D-E9FB-4913-E53E-1DE2DC2D9B04}"/>
              </a:ext>
            </a:extLst>
          </p:cNvPr>
          <p:cNvSpPr/>
          <p:nvPr userDrawn="1"/>
        </p:nvSpPr>
        <p:spPr>
          <a:xfrm>
            <a:off x="8558269" y="6194361"/>
            <a:ext cx="389835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">
            <a:extLst>
              <a:ext uri="{FF2B5EF4-FFF2-40B4-BE49-F238E27FC236}">
                <a16:creationId xmlns:a16="http://schemas.microsoft.com/office/drawing/2014/main" id="{CC1FF5F2-E394-6897-C493-6584D74D8CEB}"/>
              </a:ext>
            </a:extLst>
          </p:cNvPr>
          <p:cNvSpPr/>
          <p:nvPr userDrawn="1"/>
        </p:nvSpPr>
        <p:spPr>
          <a:xfrm rot="16200000">
            <a:off x="446860" y="-169312"/>
            <a:ext cx="990534" cy="1329158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0478807-656D-4B2C-5C1E-4A08154F6567}"/>
              </a:ext>
            </a:extLst>
          </p:cNvPr>
          <p:cNvSpPr txBox="1">
            <a:spLocks/>
          </p:cNvSpPr>
          <p:nvPr userDrawn="1"/>
        </p:nvSpPr>
        <p:spPr>
          <a:xfrm>
            <a:off x="824131" y="2343177"/>
            <a:ext cx="4557428" cy="28304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3.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4.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8D9022-B854-F233-7BEE-8185E402F657}"/>
              </a:ext>
            </a:extLst>
          </p:cNvPr>
          <p:cNvGrpSpPr/>
          <p:nvPr userDrawn="1"/>
        </p:nvGrpSpPr>
        <p:grpSpPr>
          <a:xfrm>
            <a:off x="1203700" y="2891437"/>
            <a:ext cx="4183547" cy="2282229"/>
            <a:chOff x="6448201" y="2832180"/>
            <a:chExt cx="4483608" cy="213969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459528-99D6-5A0F-AEFA-AC4E7BC126D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5AD794-5E76-98BF-3FC7-85579E09136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DD1146-913C-8E63-E619-A08A11AAF125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943E402-60F2-D003-3878-233462D26AA9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528" y="2454311"/>
            <a:ext cx="4557428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44528" y="3222369"/>
            <a:ext cx="4557428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4528" y="3992637"/>
            <a:ext cx="4557428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528" y="4775296"/>
            <a:ext cx="4557428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7376" y="2002536"/>
            <a:ext cx="5120640" cy="36850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67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5AC3F0E-B550-5DF3-6FEE-B1EFAC15A05B}"/>
              </a:ext>
            </a:extLst>
          </p:cNvPr>
          <p:cNvSpPr/>
          <p:nvPr userDrawn="1"/>
        </p:nvSpPr>
        <p:spPr>
          <a:xfrm>
            <a:off x="5622727" y="3014462"/>
            <a:ext cx="642974" cy="642974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4B8B6206-1D28-8534-BE4D-6893F8FE67B7}"/>
              </a:ext>
            </a:extLst>
          </p:cNvPr>
          <p:cNvSpPr/>
          <p:nvPr userDrawn="1"/>
        </p:nvSpPr>
        <p:spPr>
          <a:xfrm>
            <a:off x="8484620" y="5988532"/>
            <a:ext cx="2953834" cy="883756"/>
          </a:xfrm>
          <a:custGeom>
            <a:avLst/>
            <a:gdLst>
              <a:gd name="connsiteX0" fmla="*/ 1476917 w 2953834"/>
              <a:gd name="connsiteY0" fmla="*/ 0 h 883756"/>
              <a:gd name="connsiteX1" fmla="*/ 2950639 w 2953834"/>
              <a:gd name="connsiteY1" fmla="*/ 877123 h 883756"/>
              <a:gd name="connsiteX2" fmla="*/ 2953834 w 2953834"/>
              <a:gd name="connsiteY2" fmla="*/ 883756 h 883756"/>
              <a:gd name="connsiteX3" fmla="*/ 0 w 2953834"/>
              <a:gd name="connsiteY3" fmla="*/ 883756 h 883756"/>
              <a:gd name="connsiteX4" fmla="*/ 3195 w 2953834"/>
              <a:gd name="connsiteY4" fmla="*/ 877123 h 883756"/>
              <a:gd name="connsiteX5" fmla="*/ 1476917 w 2953834"/>
              <a:gd name="connsiteY5" fmla="*/ 0 h 88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3834" h="883756">
                <a:moveTo>
                  <a:pt x="1476917" y="0"/>
                </a:moveTo>
                <a:cubicBezTo>
                  <a:pt x="2113290" y="0"/>
                  <a:pt x="2666825" y="354669"/>
                  <a:pt x="2950639" y="877123"/>
                </a:cubicBezTo>
                <a:lnTo>
                  <a:pt x="2953834" y="883756"/>
                </a:lnTo>
                <a:lnTo>
                  <a:pt x="0" y="883756"/>
                </a:lnTo>
                <a:lnTo>
                  <a:pt x="3195" y="877123"/>
                </a:lnTo>
                <a:cubicBezTo>
                  <a:pt x="287009" y="354669"/>
                  <a:pt x="840544" y="0"/>
                  <a:pt x="147691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5405D2-9527-BA12-A7AC-4B93151CCBC5}"/>
              </a:ext>
            </a:extLst>
          </p:cNvPr>
          <p:cNvSpPr/>
          <p:nvPr userDrawn="1"/>
        </p:nvSpPr>
        <p:spPr>
          <a:xfrm>
            <a:off x="8484620" y="6069965"/>
            <a:ext cx="510053" cy="510053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A0CC5EDC-49D4-6111-36CB-3C8A2D02A8DE}"/>
              </a:ext>
            </a:extLst>
          </p:cNvPr>
          <p:cNvSpPr/>
          <p:nvPr userDrawn="1"/>
        </p:nvSpPr>
        <p:spPr>
          <a:xfrm>
            <a:off x="0" y="0"/>
            <a:ext cx="6306096" cy="5630799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7376" y="2002536"/>
            <a:ext cx="5120640" cy="368503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002536"/>
            <a:ext cx="5138928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22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82D433C4-79DD-42C5-9147-9E5DDECB6624}"/>
              </a:ext>
            </a:extLst>
          </p:cNvPr>
          <p:cNvSpPr/>
          <p:nvPr userDrawn="1"/>
        </p:nvSpPr>
        <p:spPr>
          <a:xfrm>
            <a:off x="8544421" y="1377730"/>
            <a:ext cx="3658597" cy="5494558"/>
          </a:xfrm>
          <a:custGeom>
            <a:avLst/>
            <a:gdLst>
              <a:gd name="connsiteX0" fmla="*/ 3224347 w 3658597"/>
              <a:gd name="connsiteY0" fmla="*/ 0 h 5494558"/>
              <a:gd name="connsiteX1" fmla="*/ 3554018 w 3658597"/>
              <a:gd name="connsiteY1" fmla="*/ 16647 h 5494558"/>
              <a:gd name="connsiteX2" fmla="*/ 3658597 w 3658597"/>
              <a:gd name="connsiteY2" fmla="*/ 29936 h 5494558"/>
              <a:gd name="connsiteX3" fmla="*/ 3658597 w 3658597"/>
              <a:gd name="connsiteY3" fmla="*/ 5494558 h 5494558"/>
              <a:gd name="connsiteX4" fmla="*/ 935531 w 3658597"/>
              <a:gd name="connsiteY4" fmla="*/ 5494558 h 5494558"/>
              <a:gd name="connsiteX5" fmla="*/ 736284 w 3658597"/>
              <a:gd name="connsiteY5" fmla="*/ 5275331 h 5494558"/>
              <a:gd name="connsiteX6" fmla="*/ 0 w 3658597"/>
              <a:gd name="connsiteY6" fmla="*/ 3224347 h 5494558"/>
              <a:gd name="connsiteX7" fmla="*/ 3224347 w 3658597"/>
              <a:gd name="connsiteY7" fmla="*/ 0 h 54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597" h="5494558">
                <a:moveTo>
                  <a:pt x="3224347" y="0"/>
                </a:moveTo>
                <a:cubicBezTo>
                  <a:pt x="3335644" y="0"/>
                  <a:pt x="3445625" y="5639"/>
                  <a:pt x="3554018" y="16647"/>
                </a:cubicBezTo>
                <a:lnTo>
                  <a:pt x="3658597" y="29936"/>
                </a:lnTo>
                <a:lnTo>
                  <a:pt x="3658597" y="5494558"/>
                </a:lnTo>
                <a:lnTo>
                  <a:pt x="935531" y="5494558"/>
                </a:lnTo>
                <a:lnTo>
                  <a:pt x="736284" y="5275331"/>
                </a:lnTo>
                <a:cubicBezTo>
                  <a:pt x="276312" y="4717974"/>
                  <a:pt x="0" y="4003429"/>
                  <a:pt x="0" y="3224347"/>
                </a:cubicBezTo>
                <a:cubicBezTo>
                  <a:pt x="0" y="1443589"/>
                  <a:pt x="1443589" y="0"/>
                  <a:pt x="322434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B6078FDE-6CEC-993E-3339-544DEDA6AB82}"/>
              </a:ext>
            </a:extLst>
          </p:cNvPr>
          <p:cNvSpPr/>
          <p:nvPr userDrawn="1"/>
        </p:nvSpPr>
        <p:spPr>
          <a:xfrm>
            <a:off x="-11551" y="0"/>
            <a:ext cx="1175601" cy="1651285"/>
          </a:xfrm>
          <a:custGeom>
            <a:avLst/>
            <a:gdLst>
              <a:gd name="connsiteX0" fmla="*/ 0 w 1858209"/>
              <a:gd name="connsiteY0" fmla="*/ 0 h 2610096"/>
              <a:gd name="connsiteX1" fmla="*/ 1532533 w 1858209"/>
              <a:gd name="connsiteY1" fmla="*/ 0 h 2610096"/>
              <a:gd name="connsiteX2" fmla="*/ 1579125 w 1858209"/>
              <a:gd name="connsiteY2" fmla="*/ 62307 h 2610096"/>
              <a:gd name="connsiteX3" fmla="*/ 1858209 w 1858209"/>
              <a:gd name="connsiteY3" fmla="*/ 975965 h 2610096"/>
              <a:gd name="connsiteX4" fmla="*/ 224078 w 1858209"/>
              <a:gd name="connsiteY4" fmla="*/ 2610096 h 2610096"/>
              <a:gd name="connsiteX5" fmla="*/ 56998 w 1858209"/>
              <a:gd name="connsiteY5" fmla="*/ 2601659 h 2610096"/>
              <a:gd name="connsiteX6" fmla="*/ 0 w 1858209"/>
              <a:gd name="connsiteY6" fmla="*/ 2592960 h 26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209" h="2610096">
                <a:moveTo>
                  <a:pt x="0" y="0"/>
                </a:moveTo>
                <a:lnTo>
                  <a:pt x="1532533" y="0"/>
                </a:lnTo>
                <a:lnTo>
                  <a:pt x="1579125" y="62307"/>
                </a:lnTo>
                <a:cubicBezTo>
                  <a:pt x="1755324" y="323116"/>
                  <a:pt x="1858209" y="637525"/>
                  <a:pt x="1858209" y="975965"/>
                </a:cubicBezTo>
                <a:cubicBezTo>
                  <a:pt x="1858209" y="1878471"/>
                  <a:pt x="1126584" y="2610096"/>
                  <a:pt x="224078" y="2610096"/>
                </a:cubicBezTo>
                <a:cubicBezTo>
                  <a:pt x="167671" y="2610096"/>
                  <a:pt x="111932" y="2607238"/>
                  <a:pt x="56998" y="2601659"/>
                </a:cubicBezTo>
                <a:lnTo>
                  <a:pt x="0" y="259296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6A9E29-841B-F63A-A4FB-958C2A39A40A}"/>
              </a:ext>
            </a:extLst>
          </p:cNvPr>
          <p:cNvSpPr/>
          <p:nvPr userDrawn="1"/>
        </p:nvSpPr>
        <p:spPr>
          <a:xfrm>
            <a:off x="7897386" y="4880996"/>
            <a:ext cx="1499065" cy="1499065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1E8E1F-3A86-62FC-58AB-E196456B4583}"/>
              </a:ext>
            </a:extLst>
          </p:cNvPr>
          <p:cNvSpPr/>
          <p:nvPr userDrawn="1"/>
        </p:nvSpPr>
        <p:spPr>
          <a:xfrm>
            <a:off x="651124" y="1169282"/>
            <a:ext cx="389835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002536"/>
            <a:ext cx="5138928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19088" y="2002536"/>
            <a:ext cx="5138928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7544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EA15E1F6-FCC0-B1B8-8F0A-02FAAB3F0D1E}"/>
              </a:ext>
            </a:extLst>
          </p:cNvPr>
          <p:cNvSpPr/>
          <p:nvPr userDrawn="1"/>
        </p:nvSpPr>
        <p:spPr>
          <a:xfrm>
            <a:off x="9965453" y="5422957"/>
            <a:ext cx="600979" cy="600979"/>
          </a:xfrm>
          <a:prstGeom prst="ellipse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8A0AB697-65DD-D82E-FD2B-BB10E141E719}"/>
              </a:ext>
            </a:extLst>
          </p:cNvPr>
          <p:cNvSpPr/>
          <p:nvPr userDrawn="1"/>
        </p:nvSpPr>
        <p:spPr>
          <a:xfrm>
            <a:off x="0" y="684941"/>
            <a:ext cx="5739305" cy="6173059"/>
          </a:xfrm>
          <a:custGeom>
            <a:avLst/>
            <a:gdLst>
              <a:gd name="connsiteX0" fmla="*/ 2105216 w 5739305"/>
              <a:gd name="connsiteY0" fmla="*/ 0 h 6173059"/>
              <a:gd name="connsiteX1" fmla="*/ 5739305 w 5739305"/>
              <a:gd name="connsiteY1" fmla="*/ 3634089 h 6173059"/>
              <a:gd name="connsiteX2" fmla="*/ 4909456 w 5739305"/>
              <a:gd name="connsiteY2" fmla="*/ 5945707 h 6173059"/>
              <a:gd name="connsiteX3" fmla="*/ 4702825 w 5739305"/>
              <a:gd name="connsiteY3" fmla="*/ 6173059 h 6173059"/>
              <a:gd name="connsiteX4" fmla="*/ 0 w 5739305"/>
              <a:gd name="connsiteY4" fmla="*/ 6173059 h 6173059"/>
              <a:gd name="connsiteX5" fmla="*/ 0 w 5739305"/>
              <a:gd name="connsiteY5" fmla="*/ 675505 h 6173059"/>
              <a:gd name="connsiteX6" fmla="*/ 73362 w 5739305"/>
              <a:gd name="connsiteY6" fmla="*/ 620646 h 6173059"/>
              <a:gd name="connsiteX7" fmla="*/ 2105216 w 5739305"/>
              <a:gd name="connsiteY7" fmla="*/ 0 h 617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9305" h="6173059">
                <a:moveTo>
                  <a:pt x="2105216" y="0"/>
                </a:moveTo>
                <a:cubicBezTo>
                  <a:pt x="4112268" y="0"/>
                  <a:pt x="5739305" y="1627037"/>
                  <a:pt x="5739305" y="3634089"/>
                </a:cubicBezTo>
                <a:cubicBezTo>
                  <a:pt x="5739305" y="4512174"/>
                  <a:pt x="5427880" y="5317522"/>
                  <a:pt x="4909456" y="5945707"/>
                </a:cubicBezTo>
                <a:lnTo>
                  <a:pt x="4702825" y="6173059"/>
                </a:lnTo>
                <a:lnTo>
                  <a:pt x="0" y="6173059"/>
                </a:lnTo>
                <a:lnTo>
                  <a:pt x="0" y="675505"/>
                </a:lnTo>
                <a:lnTo>
                  <a:pt x="73362" y="620646"/>
                </a:lnTo>
                <a:cubicBezTo>
                  <a:pt x="653367" y="228802"/>
                  <a:pt x="1352572" y="0"/>
                  <a:pt x="210521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DF637CE-F1AA-EB3D-67EB-815F56FFB509}"/>
              </a:ext>
            </a:extLst>
          </p:cNvPr>
          <p:cNvSpPr/>
          <p:nvPr userDrawn="1"/>
        </p:nvSpPr>
        <p:spPr>
          <a:xfrm>
            <a:off x="3500869" y="447695"/>
            <a:ext cx="1499065" cy="1499065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7F2D7-0500-18AD-893F-3BFF96B94526}"/>
              </a:ext>
            </a:extLst>
          </p:cNvPr>
          <p:cNvSpPr/>
          <p:nvPr userDrawn="1"/>
        </p:nvSpPr>
        <p:spPr>
          <a:xfrm>
            <a:off x="6412386" y="1273861"/>
            <a:ext cx="5149695" cy="426405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386584"/>
            <a:ext cx="4837176" cy="2103120"/>
          </a:xfrm>
        </p:spPr>
        <p:txBody>
          <a:bodyPr anchor="t" anchorCtr="0"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55536" y="1605845"/>
            <a:ext cx="4090669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5536" y="2373903"/>
            <a:ext cx="4090669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5536" y="3144171"/>
            <a:ext cx="4090669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55536" y="3926830"/>
            <a:ext cx="4090669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D01B9-382B-1FFC-B0E8-50A5B1AA53F2}"/>
              </a:ext>
            </a:extLst>
          </p:cNvPr>
          <p:cNvGrpSpPr/>
          <p:nvPr userDrawn="1"/>
        </p:nvGrpSpPr>
        <p:grpSpPr>
          <a:xfrm>
            <a:off x="7155536" y="2000952"/>
            <a:ext cx="3844355" cy="3094988"/>
            <a:chOff x="6448201" y="2832180"/>
            <a:chExt cx="4489704" cy="290169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DE06067-B8E1-70ED-D2D3-44CF8CDCDA07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30DAD0A-6F95-3AC2-7012-1BFF86880C36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68BE1B0-4E81-D3BC-6252-7981ADD19C22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02BDCE-1B33-A927-9656-8B1F13D3E546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E0822DF-56EF-F16B-1D58-9C3EAC7944A0}"/>
                </a:ext>
              </a:extLst>
            </p:cNvPr>
            <p:cNvCxnSpPr>
              <a:cxnSpLocks/>
            </p:cNvCxnSpPr>
            <p:nvPr/>
          </p:nvCxnSpPr>
          <p:spPr>
            <a:xfrm>
              <a:off x="6460393" y="5733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70A54A3-3D1B-FF08-2460-114DA5BF6D5A}"/>
              </a:ext>
            </a:extLst>
          </p:cNvPr>
          <p:cNvSpPr txBox="1">
            <a:spLocks/>
          </p:cNvSpPr>
          <p:nvPr userDrawn="1"/>
        </p:nvSpPr>
        <p:spPr>
          <a:xfrm>
            <a:off x="6812124" y="1474457"/>
            <a:ext cx="4187767" cy="4065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3.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4.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5.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6FF71D66-09F6-C545-173C-E4918A91F0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55536" y="4693042"/>
            <a:ext cx="4090669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7" name="Picture Placeholder 10">
            <a:extLst>
              <a:ext uri="{FF2B5EF4-FFF2-40B4-BE49-F238E27FC236}">
                <a16:creationId xmlns:a16="http://schemas.microsoft.com/office/drawing/2014/main" id="{670B5801-42BD-259B-180E-B4706551C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06331" y="598826"/>
            <a:ext cx="2384497" cy="1186841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635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">
            <a:extLst>
              <a:ext uri="{FF2B5EF4-FFF2-40B4-BE49-F238E27FC236}">
                <a16:creationId xmlns:a16="http://schemas.microsoft.com/office/drawing/2014/main" id="{CCB0938D-C7B4-782B-BFAF-F503DE1CAEF0}"/>
              </a:ext>
            </a:extLst>
          </p:cNvPr>
          <p:cNvSpPr/>
          <p:nvPr userDrawn="1"/>
        </p:nvSpPr>
        <p:spPr>
          <a:xfrm>
            <a:off x="-14287" y="4334114"/>
            <a:ext cx="1149441" cy="1499066"/>
          </a:xfrm>
          <a:custGeom>
            <a:avLst/>
            <a:gdLst>
              <a:gd name="connsiteX0" fmla="*/ 399908 w 1149441"/>
              <a:gd name="connsiteY0" fmla="*/ 0 h 1499066"/>
              <a:gd name="connsiteX1" fmla="*/ 1149441 w 1149441"/>
              <a:gd name="connsiteY1" fmla="*/ 749533 h 1499066"/>
              <a:gd name="connsiteX2" fmla="*/ 399908 w 1149441"/>
              <a:gd name="connsiteY2" fmla="*/ 1499066 h 1499066"/>
              <a:gd name="connsiteX3" fmla="*/ 108156 w 1149441"/>
              <a:gd name="connsiteY3" fmla="*/ 1440164 h 1499066"/>
              <a:gd name="connsiteX4" fmla="*/ 0 w 1149441"/>
              <a:gd name="connsiteY4" fmla="*/ 1381459 h 1499066"/>
              <a:gd name="connsiteX5" fmla="*/ 0 w 1149441"/>
              <a:gd name="connsiteY5" fmla="*/ 117607 h 1499066"/>
              <a:gd name="connsiteX6" fmla="*/ 108156 w 1149441"/>
              <a:gd name="connsiteY6" fmla="*/ 58902 h 1499066"/>
              <a:gd name="connsiteX7" fmla="*/ 399908 w 1149441"/>
              <a:gd name="connsiteY7" fmla="*/ 0 h 14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9441" h="1499066">
                <a:moveTo>
                  <a:pt x="399908" y="0"/>
                </a:moveTo>
                <a:cubicBezTo>
                  <a:pt x="813864" y="0"/>
                  <a:pt x="1149441" y="335577"/>
                  <a:pt x="1149441" y="749533"/>
                </a:cubicBezTo>
                <a:cubicBezTo>
                  <a:pt x="1149441" y="1163489"/>
                  <a:pt x="813864" y="1499066"/>
                  <a:pt x="399908" y="1499066"/>
                </a:cubicBezTo>
                <a:cubicBezTo>
                  <a:pt x="296419" y="1499066"/>
                  <a:pt x="197829" y="1478093"/>
                  <a:pt x="108156" y="1440164"/>
                </a:cubicBezTo>
                <a:lnTo>
                  <a:pt x="0" y="1381459"/>
                </a:lnTo>
                <a:lnTo>
                  <a:pt x="0" y="117607"/>
                </a:lnTo>
                <a:lnTo>
                  <a:pt x="108156" y="58902"/>
                </a:lnTo>
                <a:cubicBezTo>
                  <a:pt x="197829" y="20974"/>
                  <a:pt x="296419" y="0"/>
                  <a:pt x="399908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27AD3143-C49E-0951-0DB8-A9ABF0AB7E13}"/>
              </a:ext>
            </a:extLst>
          </p:cNvPr>
          <p:cNvSpPr/>
          <p:nvPr userDrawn="1"/>
        </p:nvSpPr>
        <p:spPr>
          <a:xfrm>
            <a:off x="6018661" y="-1535"/>
            <a:ext cx="6184356" cy="5906209"/>
          </a:xfrm>
          <a:custGeom>
            <a:avLst/>
            <a:gdLst>
              <a:gd name="connsiteX0" fmla="*/ 605352 w 6184356"/>
              <a:gd name="connsiteY0" fmla="*/ 0 h 5906209"/>
              <a:gd name="connsiteX1" fmla="*/ 6184356 w 6184356"/>
              <a:gd name="connsiteY1" fmla="*/ 0 h 5906209"/>
              <a:gd name="connsiteX2" fmla="*/ 6184356 w 6184356"/>
              <a:gd name="connsiteY2" fmla="*/ 5104584 h 5906209"/>
              <a:gd name="connsiteX3" fmla="*/ 5989771 w 6184356"/>
              <a:gd name="connsiteY3" fmla="*/ 5250092 h 5906209"/>
              <a:gd name="connsiteX4" fmla="*/ 3841790 w 6184356"/>
              <a:gd name="connsiteY4" fmla="*/ 5906209 h 5906209"/>
              <a:gd name="connsiteX5" fmla="*/ 0 w 6184356"/>
              <a:gd name="connsiteY5" fmla="*/ 2064419 h 5906209"/>
              <a:gd name="connsiteX6" fmla="*/ 463684 w 6184356"/>
              <a:gd name="connsiteY6" fmla="*/ 233194 h 590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4356" h="5906209">
                <a:moveTo>
                  <a:pt x="605352" y="0"/>
                </a:moveTo>
                <a:lnTo>
                  <a:pt x="6184356" y="0"/>
                </a:lnTo>
                <a:lnTo>
                  <a:pt x="6184356" y="5104584"/>
                </a:lnTo>
                <a:lnTo>
                  <a:pt x="5989771" y="5250092"/>
                </a:lnTo>
                <a:cubicBezTo>
                  <a:pt x="5376618" y="5664330"/>
                  <a:pt x="4637451" y="5906209"/>
                  <a:pt x="3841790" y="5906209"/>
                </a:cubicBezTo>
                <a:cubicBezTo>
                  <a:pt x="1720028" y="5906209"/>
                  <a:pt x="0" y="4186181"/>
                  <a:pt x="0" y="2064419"/>
                </a:cubicBezTo>
                <a:cubicBezTo>
                  <a:pt x="0" y="1401369"/>
                  <a:pt x="167972" y="777550"/>
                  <a:pt x="463684" y="23319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6" name="Picture Placeholder 10">
            <a:extLst>
              <a:ext uri="{FF2B5EF4-FFF2-40B4-BE49-F238E27FC236}">
                <a16:creationId xmlns:a16="http://schemas.microsoft.com/office/drawing/2014/main" id="{354EAA14-8DA6-82B8-268B-6AC9013113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964226" y="-5834"/>
            <a:ext cx="2384497" cy="1186841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1F142C3-F309-0D74-D5C5-3EAB19D43031}"/>
              </a:ext>
            </a:extLst>
          </p:cNvPr>
          <p:cNvSpPr/>
          <p:nvPr userDrawn="1"/>
        </p:nvSpPr>
        <p:spPr>
          <a:xfrm>
            <a:off x="5689666" y="1067784"/>
            <a:ext cx="635955" cy="63595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386584"/>
            <a:ext cx="4837176" cy="2103120"/>
          </a:xfrm>
        </p:spPr>
        <p:txBody>
          <a:bodyPr anchor="t" anchorCtr="0"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19088" y="1280160"/>
            <a:ext cx="5129784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77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>
            <a:extLst>
              <a:ext uri="{FF2B5EF4-FFF2-40B4-BE49-F238E27FC236}">
                <a16:creationId xmlns:a16="http://schemas.microsoft.com/office/drawing/2014/main" id="{3444D42C-1BDD-684F-2ED7-CBF2B31FA0BD}"/>
              </a:ext>
            </a:extLst>
          </p:cNvPr>
          <p:cNvSpPr/>
          <p:nvPr userDrawn="1"/>
        </p:nvSpPr>
        <p:spPr>
          <a:xfrm>
            <a:off x="0" y="-11017"/>
            <a:ext cx="5797960" cy="5177077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266F6B-F29A-5957-62EB-27F8C2FAEB4C}"/>
              </a:ext>
            </a:extLst>
          </p:cNvPr>
          <p:cNvSpPr/>
          <p:nvPr userDrawn="1"/>
        </p:nvSpPr>
        <p:spPr>
          <a:xfrm>
            <a:off x="5282616" y="378865"/>
            <a:ext cx="813384" cy="813384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C18B912F-D300-065E-2807-E2EA07EBA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3206" y="5671159"/>
            <a:ext cx="2384497" cy="1186841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0AC709F-F9A3-D8F0-A42E-A2C94191DFC0}"/>
              </a:ext>
            </a:extLst>
          </p:cNvPr>
          <p:cNvSpPr/>
          <p:nvPr userDrawn="1"/>
        </p:nvSpPr>
        <p:spPr>
          <a:xfrm>
            <a:off x="6875619" y="5909834"/>
            <a:ext cx="397747" cy="397747"/>
          </a:xfrm>
          <a:prstGeom prst="ellipse">
            <a:avLst/>
          </a:prstGeom>
          <a:solidFill>
            <a:schemeClr val="accent6">
              <a:alpha val="303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386584"/>
            <a:ext cx="4837176" cy="2103120"/>
          </a:xfrm>
        </p:spPr>
        <p:txBody>
          <a:bodyPr anchor="t" anchorCtr="0"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19088" y="1280160"/>
            <a:ext cx="5129784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035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</a:extLst>
          </p:cNvPr>
          <p:cNvSpPr/>
          <p:nvPr userDrawn="1"/>
        </p:nvSpPr>
        <p:spPr>
          <a:xfrm>
            <a:off x="8934171" y="2087276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</a:extLst>
          </p:cNvPr>
          <p:cNvSpPr/>
          <p:nvPr userDrawn="1"/>
        </p:nvSpPr>
        <p:spPr>
          <a:xfrm>
            <a:off x="537021" y="0"/>
            <a:ext cx="1824598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</a:extLst>
          </p:cNvPr>
          <p:cNvSpPr/>
          <p:nvPr userDrawn="1"/>
        </p:nvSpPr>
        <p:spPr>
          <a:xfrm>
            <a:off x="3165666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</a:extLst>
          </p:cNvPr>
          <p:cNvSpPr/>
          <p:nvPr userDrawn="1"/>
        </p:nvSpPr>
        <p:spPr>
          <a:xfrm>
            <a:off x="537021" y="948393"/>
            <a:ext cx="420622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386584"/>
            <a:ext cx="4837176" cy="2103120"/>
          </a:xfrm>
        </p:spPr>
        <p:txBody>
          <a:bodyPr anchor="t" anchorCtr="0"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19088" y="1280160"/>
            <a:ext cx="5129784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744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496" y="61264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7112" y="6190487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EA552-899B-4B0C-8A15-0571B78F2396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1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7FA792-7CC8-6C5F-8E4F-307FA211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39" y="405003"/>
            <a:ext cx="11119104" cy="64008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JT Marnie Bold" panose="00000800000000000000" pitchFamily="50" charset="0"/>
                <a:cs typeface="Segoe UI" panose="020B0502040204020203" pitchFamily="34" charset="0"/>
              </a:rPr>
              <a:t>Teachers </a:t>
            </a:r>
            <a:r>
              <a:rPr lang="en-US" sz="4400" dirty="0">
                <a:latin typeface="JT Marnie Bold" panose="00000800000000000000" pitchFamily="50" charset="0"/>
                <a:cs typeface="Segoe UI" panose="020B0502040204020203" pitchFamily="34" charset="0"/>
              </a:rPr>
              <a:t>Lesson Plan</a:t>
            </a:r>
            <a:endParaRPr lang="en-US" sz="4400" b="1" dirty="0">
              <a:solidFill>
                <a:schemeClr val="tx2"/>
              </a:solidFill>
              <a:latin typeface="JT Marnie Bold" panose="00000800000000000000" pitchFamily="50" charset="0"/>
              <a:cs typeface="Segoe UI" panose="020B0502040204020203" pitchFamily="34" charset="0"/>
            </a:endParaRP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D6070869-402B-F0CE-748B-0BF0AE47078C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1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BBE2DB16-73B9-D687-1E69-9FB10AC4ED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6049" y="5969678"/>
            <a:ext cx="1222782" cy="776976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EB0FFBF-2AE0-F7E4-6332-FB7FC6DC95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1708" y="5874321"/>
            <a:ext cx="10241593" cy="640080"/>
          </a:xfrm>
          <a:noFill/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JT Marnie Bold" panose="00000800000000000000" pitchFamily="50" charset="0"/>
                <a:ea typeface="+mn-lt"/>
                <a:cs typeface="Segoe UI Semibold" panose="020B0502040204020203" pitchFamily="34" charset="0"/>
              </a:rPr>
              <a:t>Learning objective: </a:t>
            </a:r>
            <a:r>
              <a:rPr lang="en-GB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T</a:t>
            </a:r>
            <a:r>
              <a:rPr lang="en-GB" b="1" dirty="0">
                <a:solidFill>
                  <a:schemeClr val="tx2"/>
                </a:solidFill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o notice, name, and interpret </a:t>
            </a:r>
            <a:r>
              <a:rPr lang="en-GB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their </a:t>
            </a:r>
            <a:r>
              <a:rPr lang="en-GB" b="1" dirty="0">
                <a:solidFill>
                  <a:schemeClr val="tx2"/>
                </a:solidFill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emotions. </a:t>
            </a:r>
            <a:endParaRPr lang="en-US" b="1" dirty="0">
              <a:solidFill>
                <a:schemeClr val="tx2"/>
              </a:solidFill>
              <a:latin typeface="JT Marnie Regular" panose="00000400000000000000" pitchFamily="50" charset="0"/>
              <a:ea typeface="+mn-lt"/>
              <a:cs typeface="Segoe UI Semibold" panose="020B0502040204020203" pitchFamily="34" charset="0"/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6D51C1A-989E-FAF6-FB2C-BB52F913CEB4}"/>
              </a:ext>
            </a:extLst>
          </p:cNvPr>
          <p:cNvSpPr txBox="1">
            <a:spLocks/>
          </p:cNvSpPr>
          <p:nvPr/>
        </p:nvSpPr>
        <p:spPr>
          <a:xfrm>
            <a:off x="411708" y="2300836"/>
            <a:ext cx="12342682" cy="3481674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vert="horz" lIns="91440" tIns="45720" rIns="91440" bIns="45720" numCol="2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latin typeface="JT Marnie Bold" panose="00000800000000000000" pitchFamily="50" charset="0"/>
                <a:ea typeface="+mn-lt"/>
                <a:cs typeface="Segoe UI Semibold" panose="020B0502040204020203" pitchFamily="34" charset="0"/>
              </a:rPr>
              <a:t>Slides: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Lesson Plan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CMHW Theme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What is Self – Expression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Why its important to express yourself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Activity 1 – Expressing your feelings</a:t>
            </a:r>
          </a:p>
          <a:p>
            <a:pPr marL="342900" indent="-342900">
              <a:buFont typeface="+mj-lt"/>
              <a:buAutoNum type="arabicPeriod"/>
            </a:pPr>
            <a:endParaRPr lang="en-GB" sz="1800" b="1" dirty="0">
              <a:latin typeface="JT Marnie Regular" panose="00000400000000000000" pitchFamily="50" charset="0"/>
              <a:ea typeface="+mn-lt"/>
              <a:cs typeface="Segoe UI Semibold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Activity 2 – Self Confidence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Activity 2’s Worksheet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Activity 3 – Community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Activity 5 – Superhuman Strength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Activity 5’s Worksheet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>
                <a:latin typeface="JT Marnie Regular" panose="00000400000000000000" pitchFamily="50" charset="0"/>
                <a:ea typeface="+mn-lt"/>
                <a:cs typeface="Segoe UI Semibold" panose="020B0502040204020203" pitchFamily="34" charset="0"/>
              </a:rPr>
              <a:t>Activity 6 – Sticker</a:t>
            </a:r>
          </a:p>
        </p:txBody>
      </p:sp>
    </p:spTree>
    <p:extLst>
      <p:ext uri="{BB962C8B-B14F-4D97-AF65-F5344CB8AC3E}">
        <p14:creationId xmlns:p14="http://schemas.microsoft.com/office/powerpoint/2010/main" val="481378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0E8E023B-4562-9FE8-F381-7F97806DA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7" r="14775" b="3808"/>
          <a:stretch/>
        </p:blipFill>
        <p:spPr bwMode="auto">
          <a:xfrm>
            <a:off x="784830" y="379869"/>
            <a:ext cx="3559912" cy="62956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112FB75F-0716-72F3-21C7-F7F6711EB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8592" y="1721865"/>
            <a:ext cx="6639338" cy="10349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GB" sz="2000" dirty="0">
                <a:effectLst/>
                <a:latin typeface="JT Marnie Regular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Superhuman Name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:___________________________________________________</a:t>
            </a:r>
          </a:p>
          <a:p>
            <a:pPr>
              <a:spcAft>
                <a:spcPts val="800"/>
              </a:spcAft>
            </a:pPr>
            <a:r>
              <a:rPr lang="en-GB" sz="1200" i="1" dirty="0">
                <a:latin typeface="JT Marnie Regular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Captain Brave, Tiger Fury, Super Socks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5811B246-FED1-53A4-4DDC-8E4D45621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0909" y="3084177"/>
            <a:ext cx="4234069" cy="3315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GB" sz="2000" dirty="0">
                <a:effectLst/>
                <a:latin typeface="JT Marnie Regular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Special powers and abilities:</a:t>
            </a:r>
          </a:p>
          <a:p>
            <a:pPr algn="ctr"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</a:t>
            </a:r>
          </a:p>
          <a:p>
            <a:pPr algn="ctr"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</a:t>
            </a:r>
          </a:p>
          <a:p>
            <a:pPr algn="ctr"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</a:t>
            </a:r>
          </a:p>
          <a:p>
            <a:pPr algn="ctr"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</a:t>
            </a:r>
          </a:p>
          <a:p>
            <a:pPr algn="ctr"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</a:t>
            </a:r>
          </a:p>
          <a:p>
            <a:pPr algn="ctr">
              <a:spcAft>
                <a:spcPts val="800"/>
              </a:spcAft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</a:t>
            </a:r>
          </a:p>
          <a:p>
            <a:pPr>
              <a:spcAft>
                <a:spcPts val="800"/>
              </a:spcAft>
            </a:pPr>
            <a:r>
              <a:rPr lang="en-GB" sz="1200" i="1" dirty="0">
                <a:latin typeface="JT Marnie Regular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Lightening bolts, </a:t>
            </a:r>
            <a:r>
              <a:rPr lang="en-GB" sz="1200" i="1" dirty="0">
                <a:effectLst/>
                <a:latin typeface="JT Marnie Regular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Flying, </a:t>
            </a:r>
            <a:r>
              <a:rPr lang="en-GB" sz="1200" i="1" dirty="0">
                <a:latin typeface="JT Marnie Regular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Super strength</a:t>
            </a:r>
            <a:endParaRPr lang="en-GB" sz="1200" i="1" dirty="0">
              <a:effectLst/>
              <a:latin typeface="JT Marnie Regular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7616E6-75E6-59B1-D203-5143C69DA3F5}"/>
              </a:ext>
            </a:extLst>
          </p:cNvPr>
          <p:cNvSpPr txBox="1"/>
          <p:nvPr/>
        </p:nvSpPr>
        <p:spPr>
          <a:xfrm>
            <a:off x="4041109" y="570964"/>
            <a:ext cx="7726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JT Marnie Regular" panose="00000400000000000000" pitchFamily="50" charset="0"/>
            </a:endParaRPr>
          </a:p>
          <a:p>
            <a:r>
              <a:rPr lang="en-GB" dirty="0">
                <a:latin typeface="JT Marnie Regular" panose="00000400000000000000" pitchFamily="50" charset="0"/>
              </a:rPr>
              <a:t>Design and colour in your superhuman, you can add your face and hair style too. Then write about your strengths on your cape.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46A178-4FE7-90A1-21DD-D22F09340F8F}"/>
              </a:ext>
            </a:extLst>
          </p:cNvPr>
          <p:cNvSpPr txBox="1">
            <a:spLocks/>
          </p:cNvSpPr>
          <p:nvPr/>
        </p:nvSpPr>
        <p:spPr>
          <a:xfrm>
            <a:off x="4041109" y="255653"/>
            <a:ext cx="8150891" cy="77697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A6533"/>
                </a:solidFill>
                <a:latin typeface="JT Marnie Bold" panose="00000800000000000000" pitchFamily="50" charset="0"/>
              </a:rPr>
              <a:t>Activity 2 Worksheet - Superhuman Strength</a:t>
            </a:r>
          </a:p>
        </p:txBody>
      </p:sp>
    </p:spTree>
    <p:extLst>
      <p:ext uri="{BB962C8B-B14F-4D97-AF65-F5344CB8AC3E}">
        <p14:creationId xmlns:p14="http://schemas.microsoft.com/office/powerpoint/2010/main" val="56750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7FA792-7CC8-6C5F-8E4F-307FA211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909" y="366664"/>
            <a:ext cx="11119104" cy="640080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Activity 6 - Stickers</a:t>
            </a:r>
            <a:endParaRPr lang="en-US" sz="44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D6070869-402B-F0CE-748B-0BF0AE47078C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11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BBE2DB16-73B9-D687-1E69-9FB10AC4ED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6049" y="5969678"/>
            <a:ext cx="1222782" cy="776976"/>
          </a:xfrm>
          <a:prstGeom prst="rect">
            <a:avLst/>
          </a:prstGeom>
        </p:spPr>
      </p:pic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54882591-506D-255A-BAB8-D3ACB8827BEF}"/>
              </a:ext>
            </a:extLst>
          </p:cNvPr>
          <p:cNvSpPr txBox="1">
            <a:spLocks/>
          </p:cNvSpPr>
          <p:nvPr/>
        </p:nvSpPr>
        <p:spPr>
          <a:xfrm>
            <a:off x="0" y="1355822"/>
            <a:ext cx="11933683" cy="11121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000" b="1" dirty="0">
                <a:latin typeface="JT Marnie Regular" panose="00000400000000000000" pitchFamily="50" charset="0"/>
              </a:rPr>
              <a:t>It’s time to draw whatever you like on your sticker </a:t>
            </a:r>
            <a:r>
              <a:rPr lang="en-GB" sz="2000" dirty="0">
                <a:latin typeface="JT Marnie Bold" panose="00000800000000000000" pitchFamily="50" charset="0"/>
              </a:rPr>
              <a:t>EXPRESS YOURSELF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F4EE81-4DFD-BDE5-2A3E-F6D960F0D0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68" t="18695" r="39021" b="5797"/>
          <a:stretch/>
        </p:blipFill>
        <p:spPr>
          <a:xfrm>
            <a:off x="3825832" y="1911914"/>
            <a:ext cx="4540336" cy="4579422"/>
          </a:xfrm>
          <a:prstGeom prst="flowChartConnector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B8C5A5-7EBD-0FC8-1C2C-60579F254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39875" flipH="1">
            <a:off x="6285082" y="3005736"/>
            <a:ext cx="3863857" cy="47105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543423-344A-27DC-2E5F-D7D19A8FD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938479">
            <a:off x="1694630" y="1995179"/>
            <a:ext cx="4090285" cy="286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83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9E9CFE-1820-51D6-3F5B-5FD2FCD3B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2650" y="1698646"/>
            <a:ext cx="6026752" cy="882396"/>
          </a:xfrm>
        </p:spPr>
        <p:txBody>
          <a:bodyPr/>
          <a:lstStyle/>
          <a:p>
            <a:r>
              <a:rPr lang="en-US" dirty="0">
                <a:latin typeface="JT Marnie Bold" panose="00000800000000000000" pitchFamily="50" charset="0"/>
              </a:rPr>
              <a:t>Express Yourself</a:t>
            </a: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57D62F16-F75C-6B98-2080-BECC2DE82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2650" y="3229241"/>
            <a:ext cx="6026752" cy="1047718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latin typeface="JT Marnie Bold" panose="00000800000000000000" pitchFamily="50" charset="0"/>
              </a:rPr>
              <a:t>Children’s Mental Health Week 2023 </a:t>
            </a:r>
          </a:p>
          <a:p>
            <a:pPr algn="r"/>
            <a:r>
              <a:rPr lang="en-US" dirty="0">
                <a:latin typeface="JT Marnie Bold" panose="00000800000000000000" pitchFamily="50" charset="0"/>
              </a:rPr>
              <a:t>Activities for Nursey &amp; Reception</a:t>
            </a:r>
            <a:endParaRPr lang="en-US" b="1" dirty="0">
              <a:solidFill>
                <a:schemeClr val="tx2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pic>
        <p:nvPicPr>
          <p:cNvPr id="49" name="Picture 8">
            <a:extLst>
              <a:ext uri="{FF2B5EF4-FFF2-40B4-BE49-F238E27FC236}">
                <a16:creationId xmlns:a16="http://schemas.microsoft.com/office/drawing/2014/main" id="{B29F4C25-933A-68DC-BEB2-CBA359FB92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448" y="5822532"/>
            <a:ext cx="1379406" cy="87649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4C10613-5FA8-2EBA-EA0D-EA74E56CD1AB}"/>
              </a:ext>
            </a:extLst>
          </p:cNvPr>
          <p:cNvSpPr txBox="1"/>
          <p:nvPr/>
        </p:nvSpPr>
        <p:spPr>
          <a:xfrm>
            <a:off x="6215990" y="4665025"/>
            <a:ext cx="57734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b="0" i="0" dirty="0">
                <a:solidFill>
                  <a:srgbClr val="1A6533"/>
                </a:solidFill>
                <a:effectLst/>
                <a:latin typeface="JT Marnie Bold" panose="00000800000000000000" pitchFamily="50" charset="0"/>
              </a:rPr>
              <a:t>“We’ve all got a messy, loud, weird part of ourselves hidden away. And a lot of us never let it out.” </a:t>
            </a:r>
          </a:p>
          <a:p>
            <a:pPr algn="r"/>
            <a:r>
              <a:rPr lang="en-GB" sz="1200" b="0" i="1" dirty="0">
                <a:solidFill>
                  <a:srgbClr val="1A6533"/>
                </a:solidFill>
                <a:effectLst/>
                <a:latin typeface="JT Marnie Regular" panose="00000400000000000000" pitchFamily="50" charset="0"/>
              </a:rPr>
              <a:t>Mei, Turning Red</a:t>
            </a:r>
          </a:p>
        </p:txBody>
      </p:sp>
      <p:pic>
        <p:nvPicPr>
          <p:cNvPr id="2" name="Picture 1" descr="Aspirations to be an astronaut">
            <a:extLst>
              <a:ext uri="{FF2B5EF4-FFF2-40B4-BE49-F238E27FC236}">
                <a16:creationId xmlns:a16="http://schemas.microsoft.com/office/drawing/2014/main" id="{181E2A2D-DF13-A9ED-90BF-B06E72B8C0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96"/>
          <a:stretch/>
        </p:blipFill>
        <p:spPr>
          <a:xfrm>
            <a:off x="1139231" y="1457325"/>
            <a:ext cx="4183064" cy="421934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321243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7169C0-7EAF-938E-14B7-CF06762D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600" y="130396"/>
            <a:ext cx="6075400" cy="1534561"/>
          </a:xfrm>
        </p:spPr>
        <p:txBody>
          <a:bodyPr/>
          <a:lstStyle/>
          <a:p>
            <a:pPr algn="l"/>
            <a:r>
              <a:rPr lang="en-US" sz="3800" dirty="0">
                <a:latin typeface="JT Marnie Bold" panose="00000800000000000000" pitchFamily="50" charset="0"/>
              </a:rPr>
              <a:t>What does </a:t>
            </a:r>
            <a:r>
              <a:rPr lang="en-US" sz="3800" i="1" dirty="0">
                <a:solidFill>
                  <a:schemeClr val="tx1"/>
                </a:solidFill>
                <a:latin typeface="JT Marnie Bold" panose="00000800000000000000" pitchFamily="50" charset="0"/>
              </a:rPr>
              <a:t>‘Expressing Yourself’ </a:t>
            </a:r>
            <a:r>
              <a:rPr lang="en-US" sz="3800" dirty="0">
                <a:latin typeface="JT Marnie Bold" panose="00000800000000000000" pitchFamily="50" charset="0"/>
              </a:rPr>
              <a:t>mean?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07EA5046-C153-EF9A-DB66-8675099EC5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49" y="5950628"/>
            <a:ext cx="1222782" cy="776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FB5929-AC17-21FD-4E75-06FD1FB09E6C}"/>
              </a:ext>
            </a:extLst>
          </p:cNvPr>
          <p:cNvSpPr txBox="1"/>
          <p:nvPr/>
        </p:nvSpPr>
        <p:spPr>
          <a:xfrm>
            <a:off x="20601" y="130396"/>
            <a:ext cx="59420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solidFill>
                  <a:srgbClr val="202124"/>
                </a:solidFill>
                <a:latin typeface="JT Marnie Bold" panose="00000800000000000000" pitchFamily="50" charset="0"/>
              </a:rPr>
              <a:t>E</a:t>
            </a:r>
            <a:r>
              <a:rPr lang="en-GB" sz="2400" b="0" dirty="0">
                <a:solidFill>
                  <a:srgbClr val="202124"/>
                </a:solidFill>
                <a:effectLst/>
                <a:latin typeface="JT Marnie Bold" panose="00000800000000000000" pitchFamily="50" charset="0"/>
              </a:rPr>
              <a:t>xpressing yourself </a:t>
            </a:r>
            <a:r>
              <a:rPr lang="en-GB" b="0" i="0" dirty="0">
                <a:solidFill>
                  <a:srgbClr val="202124"/>
                </a:solidFill>
                <a:effectLst/>
                <a:latin typeface="JT Marnie Regular" panose="00000400000000000000" pitchFamily="50" charset="0"/>
              </a:rPr>
              <a:t>is when you tell and </a:t>
            </a:r>
            <a:r>
              <a:rPr lang="en-GB" dirty="0">
                <a:solidFill>
                  <a:srgbClr val="202124"/>
                </a:solidFill>
                <a:latin typeface="JT Marnie Regular" panose="00000400000000000000" pitchFamily="50" charset="0"/>
              </a:rPr>
              <a:t>show others what you feel and who you are. </a:t>
            </a:r>
          </a:p>
          <a:p>
            <a:pPr algn="just"/>
            <a:endParaRPr lang="en-GB" dirty="0">
              <a:solidFill>
                <a:srgbClr val="202124"/>
              </a:solidFill>
              <a:latin typeface="JT Marnie Regular" panose="00000400000000000000" pitchFamily="50" charset="0"/>
            </a:endParaRPr>
          </a:p>
          <a:p>
            <a:pPr algn="just"/>
            <a:r>
              <a:rPr lang="en-GB" dirty="0">
                <a:solidFill>
                  <a:srgbClr val="202124"/>
                </a:solidFill>
                <a:latin typeface="JT Marnie Regular" panose="00000400000000000000" pitchFamily="50" charset="0"/>
              </a:rPr>
              <a:t>You can </a:t>
            </a:r>
            <a:r>
              <a:rPr lang="en-GB" dirty="0">
                <a:solidFill>
                  <a:srgbClr val="202124"/>
                </a:solidFill>
                <a:latin typeface="JT Marnie Bold" panose="00000800000000000000" pitchFamily="50" charset="0"/>
              </a:rPr>
              <a:t>express yourself </a:t>
            </a:r>
            <a:r>
              <a:rPr lang="en-GB" dirty="0">
                <a:solidFill>
                  <a:srgbClr val="202124"/>
                </a:solidFill>
                <a:latin typeface="JT Marnie Regular" panose="00000400000000000000" pitchFamily="50" charset="0"/>
              </a:rPr>
              <a:t>through your</a:t>
            </a:r>
            <a:r>
              <a:rPr lang="en-GB" b="0" i="0" dirty="0">
                <a:solidFill>
                  <a:srgbClr val="202124"/>
                </a:solidFill>
                <a:effectLst/>
                <a:latin typeface="JT Marnie Regular" panose="00000400000000000000" pitchFamily="50" charset="0"/>
              </a:rPr>
              <a:t> feelings, thoughts</a:t>
            </a:r>
            <a:r>
              <a:rPr lang="en-GB" dirty="0">
                <a:solidFill>
                  <a:srgbClr val="202124"/>
                </a:solidFill>
                <a:latin typeface="JT Marnie Regular" panose="00000400000000000000" pitchFamily="50" charset="0"/>
              </a:rPr>
              <a:t> and</a:t>
            </a:r>
            <a:r>
              <a:rPr lang="en-GB" b="0" i="0" dirty="0">
                <a:solidFill>
                  <a:srgbClr val="202124"/>
                </a:solidFill>
                <a:effectLst/>
                <a:latin typeface="JT Marnie Regular" panose="00000400000000000000" pitchFamily="50" charset="0"/>
              </a:rPr>
              <a:t> ideas</a:t>
            </a:r>
            <a:r>
              <a:rPr lang="en-GB" dirty="0">
                <a:solidFill>
                  <a:srgbClr val="202124"/>
                </a:solidFill>
                <a:latin typeface="JT Marnie Regular" panose="00000400000000000000" pitchFamily="50" charset="0"/>
              </a:rPr>
              <a:t>, or t</a:t>
            </a:r>
            <a:r>
              <a:rPr lang="en-GB" b="0" i="0" dirty="0">
                <a:solidFill>
                  <a:srgbClr val="202124"/>
                </a:solidFill>
                <a:effectLst/>
                <a:latin typeface="JT Marnie Regular" panose="00000400000000000000" pitchFamily="50" charset="0"/>
              </a:rPr>
              <a:t>hrough writing, art, music, and dance. </a:t>
            </a:r>
          </a:p>
          <a:p>
            <a:pPr algn="just"/>
            <a:endParaRPr lang="en-GB" dirty="0">
              <a:solidFill>
                <a:srgbClr val="202124"/>
              </a:solidFill>
              <a:latin typeface="JT Marnie Regular" panose="00000400000000000000" pitchFamily="50" charset="0"/>
            </a:endParaRPr>
          </a:p>
          <a:p>
            <a:pPr algn="just"/>
            <a:r>
              <a:rPr lang="en-GB" dirty="0">
                <a:solidFill>
                  <a:srgbClr val="202124"/>
                </a:solidFill>
                <a:latin typeface="JT Marnie Regular" panose="00000400000000000000" pitchFamily="50" charset="0"/>
              </a:rPr>
              <a:t>You</a:t>
            </a:r>
            <a:r>
              <a:rPr lang="en-GB" b="0" i="0" dirty="0">
                <a:solidFill>
                  <a:srgbClr val="202124"/>
                </a:solidFill>
                <a:effectLst/>
                <a:latin typeface="JT Marnie Regular" panose="00000400000000000000" pitchFamily="50" charset="0"/>
              </a:rPr>
              <a:t> can EVEN</a:t>
            </a:r>
            <a:r>
              <a:rPr lang="en-GB" dirty="0">
                <a:solidFill>
                  <a:srgbClr val="202124"/>
                </a:solidFill>
                <a:latin typeface="JT Marnie Regular" panose="00000400000000000000" pitchFamily="50" charset="0"/>
              </a:rPr>
              <a:t> </a:t>
            </a:r>
            <a:r>
              <a:rPr lang="en-GB" dirty="0">
                <a:solidFill>
                  <a:srgbClr val="202124"/>
                </a:solidFill>
                <a:latin typeface="JT Marnie Bold" panose="00000800000000000000" pitchFamily="50" charset="0"/>
              </a:rPr>
              <a:t>express yourself </a:t>
            </a:r>
            <a:r>
              <a:rPr lang="en-GB" dirty="0">
                <a:solidFill>
                  <a:srgbClr val="202124"/>
                </a:solidFill>
                <a:latin typeface="JT Marnie Regular" panose="00000400000000000000" pitchFamily="50" charset="0"/>
              </a:rPr>
              <a:t>through the clothes you wear and the hobbies you enjoy. </a:t>
            </a:r>
            <a:endParaRPr lang="en-GB" b="0" i="0" dirty="0">
              <a:solidFill>
                <a:srgbClr val="202124"/>
              </a:solidFill>
              <a:effectLst/>
              <a:latin typeface="JT Marnie Regular" panose="00000400000000000000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01E276-9D07-E851-2451-D2C3DFAEA4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89813" y="1912869"/>
            <a:ext cx="4091525" cy="3355794"/>
          </a:xfrm>
          <a:prstGeom prst="flowChartDelay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B4CD99-664D-9840-C271-8A1E3A9A1C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526" y="4467078"/>
            <a:ext cx="3511600" cy="2139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C660D3-DF40-9F13-1928-77CB29B4F2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30074">
            <a:off x="3449056" y="2792967"/>
            <a:ext cx="2999492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7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7169C0-7EAF-938E-14B7-CF06762D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1" y="36053"/>
            <a:ext cx="6075400" cy="2368032"/>
          </a:xfrm>
        </p:spPr>
        <p:txBody>
          <a:bodyPr/>
          <a:lstStyle/>
          <a:p>
            <a:pPr algn="l"/>
            <a:r>
              <a:rPr lang="en-US" sz="4000" dirty="0">
                <a:latin typeface="JT Marnie Bold" panose="00000800000000000000" pitchFamily="50" charset="0"/>
              </a:rPr>
              <a:t>Why is expressing yourself </a:t>
            </a:r>
            <a:r>
              <a:rPr lang="en-US" sz="4000" dirty="0">
                <a:solidFill>
                  <a:schemeClr val="tx1"/>
                </a:solidFill>
                <a:latin typeface="JT Marnie Bold" panose="00000800000000000000" pitchFamily="50" charset="0"/>
              </a:rPr>
              <a:t>important</a:t>
            </a:r>
            <a:r>
              <a:rPr lang="en-US" sz="4000" dirty="0">
                <a:latin typeface="JT Marnie Bold" panose="00000800000000000000" pitchFamily="50" charset="0"/>
              </a:rPr>
              <a:t>?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219E16C0-4A19-1A8F-6AB2-F284A941BBB0}"/>
              </a:ext>
            </a:extLst>
          </p:cNvPr>
          <p:cNvSpPr txBox="1">
            <a:spLocks/>
          </p:cNvSpPr>
          <p:nvPr/>
        </p:nvSpPr>
        <p:spPr>
          <a:xfrm>
            <a:off x="7677150" y="3429000"/>
            <a:ext cx="3703674" cy="30175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latin typeface="JT Marnie Regular" panose="00000400000000000000" pitchFamily="50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07EA5046-C153-EF9A-DB66-8675099EC5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9433" y="5874428"/>
            <a:ext cx="1222782" cy="776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FB5929-AC17-21FD-4E75-06FD1FB09E6C}"/>
              </a:ext>
            </a:extLst>
          </p:cNvPr>
          <p:cNvSpPr txBox="1"/>
          <p:nvPr/>
        </p:nvSpPr>
        <p:spPr>
          <a:xfrm>
            <a:off x="-19996" y="1553691"/>
            <a:ext cx="60753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0" dirty="0">
                <a:solidFill>
                  <a:srgbClr val="202124"/>
                </a:solidFill>
                <a:effectLst/>
                <a:latin typeface="JT Marnie Bold" panose="00000800000000000000" pitchFamily="50" charset="0"/>
              </a:rPr>
              <a:t>Expressing yourself </a:t>
            </a:r>
            <a:r>
              <a:rPr lang="en-GB" b="0" i="0" dirty="0">
                <a:solidFill>
                  <a:srgbClr val="202124"/>
                </a:solidFill>
                <a:effectLst/>
                <a:latin typeface="JT Marnie Regular" panose="00000400000000000000" pitchFamily="50" charset="0"/>
              </a:rPr>
              <a:t>is important because sometimes we have big emotions and when we notice and name these feelings </a:t>
            </a:r>
            <a:r>
              <a:rPr lang="en-GB" dirty="0">
                <a:solidFill>
                  <a:srgbClr val="202124"/>
                </a:solidFill>
                <a:latin typeface="JT Marnie Regular" panose="00000400000000000000" pitchFamily="50" charset="0"/>
              </a:rPr>
              <a:t>we </a:t>
            </a:r>
            <a:r>
              <a:rPr lang="en-GB" b="0" i="0" dirty="0">
                <a:solidFill>
                  <a:srgbClr val="202124"/>
                </a:solidFill>
                <a:effectLst/>
                <a:latin typeface="JT Marnie Regular" panose="00000400000000000000" pitchFamily="50" charset="0"/>
              </a:rPr>
              <a:t>can take action to feel better.</a:t>
            </a:r>
          </a:p>
        </p:txBody>
      </p:sp>
      <p:pic>
        <p:nvPicPr>
          <p:cNvPr id="12" name="Picture 11" descr="One yellow paper airplane in a group of white">
            <a:extLst>
              <a:ext uri="{FF2B5EF4-FFF2-40B4-BE49-F238E27FC236}">
                <a16:creationId xmlns:a16="http://schemas.microsoft.com/office/drawing/2014/main" id="{71362D90-C1D6-78C9-D830-0270168AA5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9547" y="3238888"/>
            <a:ext cx="4095039" cy="3207632"/>
          </a:xfrm>
          <a:prstGeom prst="teardrop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9A99D9-5C35-0138-9182-7CF09AA55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76700">
            <a:off x="4952388" y="912383"/>
            <a:ext cx="3796442" cy="288063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DF3C5BB-C749-6A0F-DBA7-E9CCA3EA3329}"/>
              </a:ext>
            </a:extLst>
          </p:cNvPr>
          <p:cNvSpPr txBox="1">
            <a:spLocks/>
          </p:cNvSpPr>
          <p:nvPr/>
        </p:nvSpPr>
        <p:spPr>
          <a:xfrm>
            <a:off x="6965407" y="2558361"/>
            <a:ext cx="6075400" cy="12610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JT Marnie Bold" panose="00000800000000000000" pitchFamily="50" charset="0"/>
              </a:rPr>
              <a:t>Who can I</a:t>
            </a:r>
            <a:r>
              <a:rPr lang="en-US" dirty="0">
                <a:solidFill>
                  <a:schemeClr val="tx1"/>
                </a:solidFill>
                <a:latin typeface="JT Marnie Bold" panose="00000800000000000000" pitchFamily="50" charset="0"/>
              </a:rPr>
              <a:t> express </a:t>
            </a:r>
            <a:r>
              <a:rPr lang="en-US" dirty="0">
                <a:latin typeface="JT Marnie Bold" panose="00000800000000000000" pitchFamily="50" charset="0"/>
              </a:rPr>
              <a:t>my feeling too?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9AD2CD-785C-2209-287D-14669C264E4A}"/>
              </a:ext>
            </a:extLst>
          </p:cNvPr>
          <p:cNvSpPr txBox="1"/>
          <p:nvPr/>
        </p:nvSpPr>
        <p:spPr>
          <a:xfrm>
            <a:off x="6977830" y="3819420"/>
            <a:ext cx="501438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0" i="0" dirty="0">
                <a:solidFill>
                  <a:srgbClr val="202124"/>
                </a:solidFill>
                <a:effectLst/>
                <a:latin typeface="JT Marnie Regular" panose="00000400000000000000" pitchFamily="50" charset="0"/>
              </a:rPr>
              <a:t>Its important to share how your feeling with </a:t>
            </a:r>
            <a:r>
              <a:rPr lang="en-GB" sz="2000" b="0" i="0" dirty="0">
                <a:solidFill>
                  <a:srgbClr val="202124"/>
                </a:solidFill>
                <a:effectLst/>
                <a:latin typeface="JT Marnie Bold" panose="00000800000000000000" pitchFamily="50" charset="0"/>
              </a:rPr>
              <a:t>someone you trust</a:t>
            </a:r>
            <a:r>
              <a:rPr lang="en-GB" b="0" i="0" dirty="0">
                <a:solidFill>
                  <a:srgbClr val="202124"/>
                </a:solidFill>
                <a:effectLst/>
                <a:latin typeface="JT Marnie Regular" panose="00000400000000000000" pitchFamily="50" charset="0"/>
              </a:rPr>
              <a:t>, who will listen and take time to understand what you are saying. This may be a friend, family member, carer, teacher or any other trusted adult. </a:t>
            </a:r>
          </a:p>
        </p:txBody>
      </p:sp>
    </p:spTree>
    <p:extLst>
      <p:ext uri="{BB962C8B-B14F-4D97-AF65-F5344CB8AC3E}">
        <p14:creationId xmlns:p14="http://schemas.microsoft.com/office/powerpoint/2010/main" val="2666759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F6731-6DB9-4A9F-1DFF-AAFDE05A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525" y="298514"/>
            <a:ext cx="5905500" cy="1333500"/>
          </a:xfrm>
        </p:spPr>
        <p:txBody>
          <a:bodyPr/>
          <a:lstStyle/>
          <a:p>
            <a:pPr algn="l"/>
            <a:r>
              <a:rPr lang="en-US" sz="3600" dirty="0">
                <a:latin typeface="JT Marnie Bold" panose="00000800000000000000" pitchFamily="50" charset="0"/>
              </a:rPr>
              <a:t>Activity 1 - Expressing Your Feelings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BE71C81B-D2D7-0980-5857-B1C98347E578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5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E4441F8A-D757-25B5-9B69-67AB65B243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249" y="5988435"/>
            <a:ext cx="1222782" cy="776976"/>
          </a:xfrm>
          <a:prstGeom prst="rect">
            <a:avLst/>
          </a:prstGeom>
        </p:spPr>
      </p:pic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42CC6EC9-26EA-E479-058E-6FD31E535FE5}"/>
              </a:ext>
            </a:extLst>
          </p:cNvPr>
          <p:cNvSpPr txBox="1">
            <a:spLocks/>
          </p:cNvSpPr>
          <p:nvPr/>
        </p:nvSpPr>
        <p:spPr>
          <a:xfrm>
            <a:off x="394749" y="2750267"/>
            <a:ext cx="4629150" cy="25945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b="1" dirty="0">
                <a:latin typeface="JT Marnie Regular" panose="00000400000000000000" pitchFamily="50" charset="0"/>
              </a:rPr>
              <a:t>Activity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7F12A-0087-C781-1520-06EF3BE6BD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" y="0"/>
            <a:ext cx="6381751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B2B1A83-7BF4-BF75-495B-E4EEDDC5B43C}"/>
              </a:ext>
            </a:extLst>
          </p:cNvPr>
          <p:cNvSpPr txBox="1">
            <a:spLocks/>
          </p:cNvSpPr>
          <p:nvPr/>
        </p:nvSpPr>
        <p:spPr>
          <a:xfrm>
            <a:off x="6878111" y="3615522"/>
            <a:ext cx="5304365" cy="22699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JT Marnie Regular" panose="00000400000000000000" pitchFamily="50" charset="0"/>
              </a:rPr>
              <a:t>Activity:</a:t>
            </a:r>
          </a:p>
          <a:p>
            <a:pPr algn="l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JT Marnie Regular" panose="00000400000000000000" pitchFamily="50" charset="0"/>
            </a:endParaRPr>
          </a:p>
          <a:p>
            <a:pPr algn="l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JT Marnie Regular" panose="00000400000000000000" pitchFamily="50" charset="0"/>
              </a:rPr>
              <a:t>Chose a character(s) that best describes how you're feeling today.</a:t>
            </a:r>
          </a:p>
          <a:p>
            <a:pPr algn="l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JT Marnie Regular" panose="00000400000000000000" pitchFamily="50" charset="0"/>
            </a:endParaRPr>
          </a:p>
          <a:p>
            <a:pPr algn="l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JT Marnie Regular" panose="00000400000000000000" pitchFamily="50" charset="0"/>
              </a:rPr>
              <a:t>Talk to the person next to you about this feeling.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895DF5-5CD9-7E97-B495-6F7D3FB83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428" y="5344790"/>
            <a:ext cx="1383912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28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0DED132-6EBC-88AD-E3AA-B781559F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39" y="110173"/>
            <a:ext cx="11119104" cy="935453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Activity 2 – Self Confidence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D6070869-402B-F0CE-748B-0BF0AE47078C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6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E845B4-95C6-EE83-28AD-8E4DD5252922}"/>
              </a:ext>
            </a:extLst>
          </p:cNvPr>
          <p:cNvSpPr txBox="1"/>
          <p:nvPr/>
        </p:nvSpPr>
        <p:spPr>
          <a:xfrm>
            <a:off x="1138445" y="253645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JT Marnie Regular" panose="00000400000000000000" pitchFamily="50" charset="0"/>
              </a:rPr>
              <a:t>I like my smile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FEB5A8-26CB-DDBF-D181-2EDCFE7D856C}"/>
              </a:ext>
            </a:extLst>
          </p:cNvPr>
          <p:cNvSpPr txBox="1"/>
          <p:nvPr/>
        </p:nvSpPr>
        <p:spPr>
          <a:xfrm>
            <a:off x="1262270" y="4719434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JT Marnie Bold" panose="000008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3E8DE6-D204-9F7D-C1E0-EEB61BBCC132}"/>
              </a:ext>
            </a:extLst>
          </p:cNvPr>
          <p:cNvSpPr txBox="1"/>
          <p:nvPr/>
        </p:nvSpPr>
        <p:spPr>
          <a:xfrm>
            <a:off x="1138445" y="329845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JT Marnie Regular" panose="00000400000000000000" pitchFamily="50" charset="0"/>
              </a:rPr>
              <a:t>I am good at sports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7D64F1-492F-8437-9B38-5026B8DAA38C}"/>
              </a:ext>
            </a:extLst>
          </p:cNvPr>
          <p:cNvSpPr txBox="1"/>
          <p:nvPr/>
        </p:nvSpPr>
        <p:spPr>
          <a:xfrm>
            <a:off x="1138445" y="407536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JT Marnie Regular" panose="00000400000000000000" pitchFamily="50" charset="0"/>
              </a:rPr>
              <a:t>I like my personality</a:t>
            </a:r>
          </a:p>
        </p:txBody>
      </p:sp>
      <p:pic>
        <p:nvPicPr>
          <p:cNvPr id="28" name="Picture 8">
            <a:extLst>
              <a:ext uri="{FF2B5EF4-FFF2-40B4-BE49-F238E27FC236}">
                <a16:creationId xmlns:a16="http://schemas.microsoft.com/office/drawing/2014/main" id="{3C4B13B7-AA9B-52DB-48AB-504C3345B1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24" y="5951800"/>
            <a:ext cx="1222782" cy="7769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01A1DA-23F6-F51E-3186-F692BC73CDEE}"/>
              </a:ext>
            </a:extLst>
          </p:cNvPr>
          <p:cNvSpPr txBox="1"/>
          <p:nvPr/>
        </p:nvSpPr>
        <p:spPr>
          <a:xfrm>
            <a:off x="5924550" y="2347291"/>
            <a:ext cx="6267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rgbClr val="202124"/>
                </a:solidFill>
                <a:effectLst/>
                <a:latin typeface="JT Marnie Regular" panose="00000400000000000000" pitchFamily="50" charset="0"/>
              </a:rPr>
              <a:t>Self-confidence is having </a:t>
            </a:r>
            <a:r>
              <a:rPr lang="en-GB" b="0" i="0" dirty="0">
                <a:solidFill>
                  <a:srgbClr val="202124"/>
                </a:solidFill>
                <a:effectLst/>
                <a:latin typeface="JT Marnie Bold" panose="00000800000000000000" pitchFamily="50" charset="0"/>
              </a:rPr>
              <a:t>a positive </a:t>
            </a:r>
            <a:r>
              <a:rPr lang="en-GB" b="1" i="0" dirty="0">
                <a:solidFill>
                  <a:srgbClr val="202124"/>
                </a:solidFill>
                <a:effectLst/>
                <a:latin typeface="JT Marnie Bold" panose="00000800000000000000" pitchFamily="50" charset="0"/>
              </a:rPr>
              <a:t>attitude about your skills and abilities</a:t>
            </a:r>
            <a:r>
              <a:rPr lang="en-GB" b="0" i="0" dirty="0">
                <a:solidFill>
                  <a:srgbClr val="202124"/>
                </a:solidFill>
                <a:effectLst/>
                <a:latin typeface="JT Marnie Regular" panose="00000400000000000000" pitchFamily="50" charset="0"/>
              </a:rPr>
              <a:t>. It means you accept who you are and trust yourself.</a:t>
            </a:r>
          </a:p>
        </p:txBody>
      </p:sp>
      <p:pic>
        <p:nvPicPr>
          <p:cNvPr id="3" name="Picture 2" descr="Person raising hand">
            <a:extLst>
              <a:ext uri="{FF2B5EF4-FFF2-40B4-BE49-F238E27FC236}">
                <a16:creationId xmlns:a16="http://schemas.microsoft.com/office/drawing/2014/main" id="{1C8E43C3-3AC4-CAF5-6CCD-CFC23E6223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0900" y="3781303"/>
            <a:ext cx="3062182" cy="2947473"/>
          </a:xfrm>
          <a:prstGeom prst="teardrop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DDC914-A326-84A4-D095-C2B51B313F01}"/>
              </a:ext>
            </a:extLst>
          </p:cNvPr>
          <p:cNvSpPr txBox="1"/>
          <p:nvPr/>
        </p:nvSpPr>
        <p:spPr>
          <a:xfrm>
            <a:off x="196049" y="1045808"/>
            <a:ext cx="10200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02124"/>
                </a:solidFill>
                <a:latin typeface="JT Marnie Bold" panose="00000800000000000000" pitchFamily="50" charset="0"/>
              </a:rPr>
              <a:t>Activity:</a:t>
            </a:r>
            <a:r>
              <a:rPr lang="en-GB" b="0" i="0" dirty="0">
                <a:solidFill>
                  <a:srgbClr val="202124"/>
                </a:solidFill>
                <a:effectLst/>
                <a:latin typeface="JT Marnie Regular" panose="00000400000000000000" pitchFamily="50" charset="0"/>
              </a:rPr>
              <a:t> In your treasure chest, write 4 things you </a:t>
            </a:r>
            <a:r>
              <a:rPr lang="en-GB" dirty="0">
                <a:solidFill>
                  <a:srgbClr val="202124"/>
                </a:solidFill>
                <a:latin typeface="JT Marnie Regular" panose="00000400000000000000" pitchFamily="50" charset="0"/>
              </a:rPr>
              <a:t>either, like about yourself or think you are good at. If this is a bit tricky, you can ask your friends or teacher for ideas.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9B975-86FA-A198-BC6F-9C60609C4256}"/>
              </a:ext>
            </a:extLst>
          </p:cNvPr>
          <p:cNvSpPr txBox="1"/>
          <p:nvPr/>
        </p:nvSpPr>
        <p:spPr>
          <a:xfrm>
            <a:off x="1138445" y="4844413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JT Marnie Regular" panose="00000400000000000000" pitchFamily="50" charset="0"/>
              </a:rPr>
              <a:t>I am a great friend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664EE-B4C3-DEA8-9545-18A7205A7F0F}"/>
              </a:ext>
            </a:extLst>
          </p:cNvPr>
          <p:cNvSpPr txBox="1"/>
          <p:nvPr/>
        </p:nvSpPr>
        <p:spPr>
          <a:xfrm>
            <a:off x="650766" y="1967464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JT Marnie Regular" panose="00000400000000000000" pitchFamily="50" charset="0"/>
              </a:rPr>
              <a:t>Some Examples: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9E32E8-5E4C-42B0-0C76-68DEF0F71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4153" y="5107768"/>
            <a:ext cx="1804572" cy="17375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3F91A8-4199-6DF6-5E85-17006F189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94230">
            <a:off x="7032274" y="3562014"/>
            <a:ext cx="1331158" cy="205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05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2C4C8-A0AD-F8D8-A0A0-B5EBF671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214502"/>
            <a:ext cx="5219700" cy="1252347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JT Marnie Bold" panose="00000800000000000000" pitchFamily="50" charset="0"/>
              </a:rPr>
              <a:t>Activity 2 –Worksheet </a:t>
            </a:r>
            <a:br>
              <a:rPr lang="en-GB" dirty="0">
                <a:latin typeface="JT Marnie Bold" panose="00000800000000000000" pitchFamily="50" charset="0"/>
              </a:rPr>
            </a:br>
            <a:r>
              <a:rPr lang="en-GB" dirty="0">
                <a:latin typeface="JT Marnie Bold" panose="00000800000000000000" pitchFamily="50" charset="0"/>
              </a:rPr>
              <a:t>Self Confidence</a:t>
            </a:r>
          </a:p>
        </p:txBody>
      </p:sp>
      <p:pic>
        <p:nvPicPr>
          <p:cNvPr id="9" name="Picture 8" descr="Diagram">
            <a:extLst>
              <a:ext uri="{FF2B5EF4-FFF2-40B4-BE49-F238E27FC236}">
                <a16:creationId xmlns:a16="http://schemas.microsoft.com/office/drawing/2014/main" id="{A42857AB-8E11-BB8D-DEB5-15CDB65484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27" b="4584"/>
          <a:stretch/>
        </p:blipFill>
        <p:spPr>
          <a:xfrm>
            <a:off x="5638383" y="214502"/>
            <a:ext cx="5894047" cy="63291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EEAA50-E1A8-7C62-AA02-0896B7ECAA23}"/>
              </a:ext>
            </a:extLst>
          </p:cNvPr>
          <p:cNvSpPr txBox="1"/>
          <p:nvPr/>
        </p:nvSpPr>
        <p:spPr>
          <a:xfrm>
            <a:off x="201953" y="1586119"/>
            <a:ext cx="58940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02124"/>
                </a:solidFill>
                <a:latin typeface="JT Marnie Bold" panose="00000800000000000000" pitchFamily="50" charset="0"/>
              </a:rPr>
              <a:t>Activity:</a:t>
            </a:r>
            <a:r>
              <a:rPr lang="en-GB" b="0" i="0" dirty="0">
                <a:solidFill>
                  <a:srgbClr val="202124"/>
                </a:solidFill>
                <a:effectLst/>
                <a:latin typeface="JT Marnie Regular" panose="00000400000000000000" pitchFamily="50" charset="0"/>
              </a:rPr>
              <a:t> In your treasure chest, write 4 things you </a:t>
            </a:r>
            <a:r>
              <a:rPr lang="en-GB" dirty="0">
                <a:solidFill>
                  <a:srgbClr val="202124"/>
                </a:solidFill>
                <a:latin typeface="JT Marnie Regular" panose="00000400000000000000" pitchFamily="50" charset="0"/>
              </a:rPr>
              <a:t>either, like about yourself or think your good at. </a:t>
            </a:r>
          </a:p>
          <a:p>
            <a:endParaRPr lang="en-GB" dirty="0">
              <a:solidFill>
                <a:srgbClr val="202124"/>
              </a:solidFill>
              <a:latin typeface="JT Marnie Regular" panose="00000400000000000000" pitchFamily="50" charset="0"/>
            </a:endParaRPr>
          </a:p>
          <a:p>
            <a:r>
              <a:rPr lang="en-GB" dirty="0">
                <a:solidFill>
                  <a:srgbClr val="202124"/>
                </a:solidFill>
                <a:latin typeface="JT Marnie Regular" panose="00000400000000000000" pitchFamily="50" charset="0"/>
              </a:rPr>
              <a:t>This might be a bit tricky, you can ask your friends or teacher for ideas.</a:t>
            </a:r>
            <a:endParaRPr lang="en-GB" dirty="0">
              <a:latin typeface="JT Marnie Regular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079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9E9CFE-1820-51D6-3F5B-5FD2FCD3B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4" y="107971"/>
            <a:ext cx="10267951" cy="1292204"/>
          </a:xfrm>
        </p:spPr>
        <p:txBody>
          <a:bodyPr/>
          <a:lstStyle/>
          <a:p>
            <a:r>
              <a:rPr lang="en-US" sz="4400" dirty="0">
                <a:latin typeface="JT Marnie Bold" panose="00000800000000000000" pitchFamily="50" charset="0"/>
              </a:rPr>
              <a:t>Activity 3 – Our Class Community</a:t>
            </a:r>
            <a:br>
              <a:rPr lang="en-US" sz="4400" dirty="0">
                <a:latin typeface="JT Marnie Bold" panose="00000800000000000000" pitchFamily="50" charset="0"/>
              </a:rPr>
            </a:br>
            <a:endParaRPr lang="en-US" sz="4400" dirty="0">
              <a:latin typeface="JT Marnie Bold" panose="00000800000000000000" pitchFamily="50" charset="0"/>
            </a:endParaRPr>
          </a:p>
        </p:txBody>
      </p:sp>
      <p:pic>
        <p:nvPicPr>
          <p:cNvPr id="49" name="Picture 8">
            <a:extLst>
              <a:ext uri="{FF2B5EF4-FFF2-40B4-BE49-F238E27FC236}">
                <a16:creationId xmlns:a16="http://schemas.microsoft.com/office/drawing/2014/main" id="{B29F4C25-933A-68DC-BEB2-CBA359FB92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6049" y="5969678"/>
            <a:ext cx="1222782" cy="776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BEEA3D-9CA6-B54B-D6B1-BBE1CA147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653003" y="1740727"/>
            <a:ext cx="3729578" cy="3147946"/>
          </a:xfrm>
          <a:prstGeom prst="chord">
            <a:avLst>
              <a:gd name="adj1" fmla="val 2700000"/>
              <a:gd name="adj2" fmla="val 18916378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19B406-EAAE-5DB3-1D0D-3FE5F114609E}"/>
              </a:ext>
            </a:extLst>
          </p:cNvPr>
          <p:cNvSpPr txBox="1"/>
          <p:nvPr/>
        </p:nvSpPr>
        <p:spPr>
          <a:xfrm>
            <a:off x="6096000" y="3833731"/>
            <a:ext cx="54292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02124"/>
                </a:solidFill>
                <a:latin typeface="JT Marnie Bold" panose="00000800000000000000" pitchFamily="50" charset="0"/>
              </a:rPr>
              <a:t>Activity:</a:t>
            </a:r>
            <a:r>
              <a:rPr lang="en-GB" b="0" i="0" dirty="0">
                <a:solidFill>
                  <a:srgbClr val="202124"/>
                </a:solidFill>
                <a:effectLst/>
                <a:latin typeface="JT Marnie Regular" panose="00000400000000000000" pitchFamily="50" charset="0"/>
              </a:rPr>
              <a:t> As a whole class, create your own class logo or image that represents the class as a whole.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96409C-5B69-628B-F3D1-24FDA92D7E3F}"/>
              </a:ext>
            </a:extLst>
          </p:cNvPr>
          <p:cNvSpPr txBox="1"/>
          <p:nvPr/>
        </p:nvSpPr>
        <p:spPr>
          <a:xfrm>
            <a:off x="2828925" y="1759429"/>
            <a:ext cx="84867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02124"/>
                </a:solidFill>
                <a:latin typeface="JT Marnie Regular" panose="00000400000000000000" pitchFamily="50" charset="0"/>
              </a:rPr>
              <a:t>When you are able to </a:t>
            </a:r>
            <a:r>
              <a:rPr lang="en-GB" dirty="0">
                <a:solidFill>
                  <a:srgbClr val="202124"/>
                </a:solidFill>
                <a:latin typeface="JT Marnie Bold" panose="00000800000000000000" pitchFamily="50" charset="0"/>
              </a:rPr>
              <a:t>express yourself</a:t>
            </a:r>
            <a:r>
              <a:rPr lang="en-GB" b="0" i="0" dirty="0">
                <a:solidFill>
                  <a:srgbClr val="202124"/>
                </a:solidFill>
                <a:effectLst/>
                <a:latin typeface="JT Marnie Regular" panose="00000400000000000000" pitchFamily="50" charset="0"/>
              </a:rPr>
              <a:t> in your own community, it gives you a sense of belonging. If we imagine your class as your community, what might your class logo be?</a:t>
            </a:r>
            <a:endParaRPr lang="en-GB" dirty="0">
              <a:latin typeface="JT Marnie Regular" panose="000004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B5EFDD-4244-EF2B-055E-31B4BA395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639" y="5100922"/>
            <a:ext cx="1804572" cy="1737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A46DE2-F55F-99C8-91AC-2B51E85F2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20456">
            <a:off x="3539408" y="3911259"/>
            <a:ext cx="2416673" cy="159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07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0DED132-6EBC-88AD-E3AA-B781559F34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8588"/>
            <a:ext cx="11118850" cy="862012"/>
          </a:xfrm>
        </p:spPr>
        <p:txBody>
          <a:bodyPr>
            <a:noAutofit/>
          </a:bodyPr>
          <a:lstStyle/>
          <a:p>
            <a:pPr algn="l"/>
            <a:r>
              <a:rPr lang="en-US" sz="4400" dirty="0"/>
              <a:t>Activity 4 – Superhuman Strength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D6070869-402B-F0CE-748B-0BF0AE47078C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94A09A9-5501-47C1-A89A-A340965A2BE2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9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Picture 8">
            <a:extLst>
              <a:ext uri="{FF2B5EF4-FFF2-40B4-BE49-F238E27FC236}">
                <a16:creationId xmlns:a16="http://schemas.microsoft.com/office/drawing/2014/main" id="{3C4B13B7-AA9B-52DB-48AB-504C3345B1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24" y="5951800"/>
            <a:ext cx="1222782" cy="7769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14AC7-652D-0F81-5657-0247477D01BE}"/>
              </a:ext>
            </a:extLst>
          </p:cNvPr>
          <p:cNvSpPr txBox="1"/>
          <p:nvPr/>
        </p:nvSpPr>
        <p:spPr>
          <a:xfrm>
            <a:off x="125143" y="1149852"/>
            <a:ext cx="1014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JT Marnie Regular" panose="00000400000000000000" pitchFamily="50" charset="0"/>
            </a:endParaRPr>
          </a:p>
          <a:p>
            <a:r>
              <a:rPr lang="en-GB" dirty="0">
                <a:latin typeface="JT Marnie Bold" panose="00000800000000000000" pitchFamily="50" charset="0"/>
              </a:rPr>
              <a:t>Activity: </a:t>
            </a:r>
            <a:r>
              <a:rPr lang="en-GB" dirty="0">
                <a:latin typeface="JT Marnie Regular" panose="00000400000000000000" pitchFamily="50" charset="0"/>
              </a:rPr>
              <a:t>To draw and design your own superhuman that you aspire to be.</a:t>
            </a:r>
          </a:p>
          <a:p>
            <a:endParaRPr lang="en-GB" dirty="0">
              <a:latin typeface="JT Marnie Regular" panose="00000400000000000000" pitchFamily="50" charset="0"/>
            </a:endParaRPr>
          </a:p>
          <a:p>
            <a:endParaRPr lang="en-GB" dirty="0">
              <a:latin typeface="JT Marnie Regular" panose="00000400000000000000" pitchFamily="50" charset="0"/>
            </a:endParaRPr>
          </a:p>
          <a:p>
            <a:r>
              <a:rPr lang="en-GB" dirty="0">
                <a:latin typeface="JT Marnie Regular" panose="00000400000000000000" pitchFamily="50" charset="0"/>
              </a:rPr>
              <a:t>If you could be Superhuman what would your super power be? </a:t>
            </a:r>
          </a:p>
          <a:p>
            <a:endParaRPr lang="en-GB" dirty="0">
              <a:latin typeface="JT Marnie Regular" panose="00000400000000000000" pitchFamily="50" charset="0"/>
            </a:endParaRPr>
          </a:p>
          <a:p>
            <a:r>
              <a:rPr lang="en-GB" dirty="0">
                <a:latin typeface="JT Marnie Regular" panose="00000400000000000000" pitchFamily="50" charset="0"/>
              </a:rPr>
              <a:t>What would you call yourself? </a:t>
            </a:r>
          </a:p>
          <a:p>
            <a:endParaRPr lang="en-GB" dirty="0">
              <a:latin typeface="JT Marnie Regular" panose="00000400000000000000" pitchFamily="50" charset="0"/>
            </a:endParaRPr>
          </a:p>
          <a:p>
            <a:r>
              <a:rPr lang="en-GB" dirty="0">
                <a:latin typeface="JT Marnie Regular" panose="00000400000000000000" pitchFamily="50" charset="0"/>
              </a:rPr>
              <a:t>Who are the hero’s in your life, what abilities do they have that inspire you? </a:t>
            </a:r>
          </a:p>
          <a:p>
            <a:endParaRPr lang="en-GB" dirty="0">
              <a:latin typeface="JT Marnie Regular" panose="00000400000000000000" pitchFamily="50" charset="0"/>
            </a:endParaRPr>
          </a:p>
          <a:p>
            <a:r>
              <a:rPr lang="en-GB" dirty="0">
                <a:latin typeface="JT Marnie Regular" panose="00000400000000000000" pitchFamily="50" charset="0"/>
              </a:rPr>
              <a:t>What would you stand up for? </a:t>
            </a:r>
          </a:p>
          <a:p>
            <a:endParaRPr lang="en-GB" dirty="0">
              <a:latin typeface="JT Marnie Regular" panose="00000400000000000000" pitchFamily="50" charset="0"/>
            </a:endParaRPr>
          </a:p>
          <a:p>
            <a:r>
              <a:rPr lang="en-GB" dirty="0">
                <a:latin typeface="JT Marnie Regular" panose="00000400000000000000" pitchFamily="50" charset="0"/>
              </a:rPr>
              <a:t>Be the change you want to see in the world!</a:t>
            </a:r>
          </a:p>
        </p:txBody>
      </p:sp>
      <p:pic>
        <p:nvPicPr>
          <p:cNvPr id="17" name="Picture 16" descr="A picture containing yellow&#10;&#10;Description automatically generated">
            <a:extLst>
              <a:ext uri="{FF2B5EF4-FFF2-40B4-BE49-F238E27FC236}">
                <a16:creationId xmlns:a16="http://schemas.microsoft.com/office/drawing/2014/main" id="{FEEBFCA5-08ED-AFDD-1F12-21BFEF7E11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8" t="17776"/>
          <a:stretch/>
        </p:blipFill>
        <p:spPr>
          <a:xfrm>
            <a:off x="6233759" y="3995531"/>
            <a:ext cx="4032184" cy="24645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C321F8-BADF-D452-7257-1558807FA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0995" y="504460"/>
            <a:ext cx="351160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1495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utorial">
  <a:themeElements>
    <a:clrScheme name="UP Colours">
      <a:dk1>
        <a:sysClr val="windowText" lastClr="000000"/>
      </a:dk1>
      <a:lt1>
        <a:srgbClr val="FFFFFF"/>
      </a:lt1>
      <a:dk2>
        <a:srgbClr val="1A6533"/>
      </a:dk2>
      <a:lt2>
        <a:srgbClr val="54E5B7"/>
      </a:lt2>
      <a:accent1>
        <a:srgbClr val="54E5B7"/>
      </a:accent1>
      <a:accent2>
        <a:srgbClr val="FF99FF"/>
      </a:accent2>
      <a:accent3>
        <a:srgbClr val="990099"/>
      </a:accent3>
      <a:accent4>
        <a:srgbClr val="54E5B7"/>
      </a:accent4>
      <a:accent5>
        <a:srgbClr val="1A6533"/>
      </a:accent5>
      <a:accent6>
        <a:srgbClr val="C00000"/>
      </a:accent6>
      <a:hlink>
        <a:srgbClr val="1A6533"/>
      </a:hlink>
      <a:folHlink>
        <a:srgbClr val="8C8C8C"/>
      </a:folHlink>
    </a:clrScheme>
    <a:fontScheme name="Custom 25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eling overwhelmed _Win32_CP_v14.potx" id="{9E9BB963-45A3-4556-B30D-AC91459E9FF6}" vid="{B46082C7-2098-4B63-B68F-AAE9FA161BEA}"/>
    </a:ext>
  </a:extLst>
</a:theme>
</file>

<file path=ppt/theme/theme2.xml><?xml version="1.0" encoding="utf-8"?>
<a:theme xmlns:a="http://schemas.openxmlformats.org/drawingml/2006/main" name="Office Theme">
  <a:themeElements>
    <a:clrScheme name="UP Colours">
      <a:dk1>
        <a:sysClr val="windowText" lastClr="000000"/>
      </a:dk1>
      <a:lt1>
        <a:srgbClr val="FFFFFF"/>
      </a:lt1>
      <a:dk2>
        <a:srgbClr val="1A6533"/>
      </a:dk2>
      <a:lt2>
        <a:srgbClr val="54E5B7"/>
      </a:lt2>
      <a:accent1>
        <a:srgbClr val="54E5B7"/>
      </a:accent1>
      <a:accent2>
        <a:srgbClr val="FF99FF"/>
      </a:accent2>
      <a:accent3>
        <a:srgbClr val="990099"/>
      </a:accent3>
      <a:accent4>
        <a:srgbClr val="54E5B7"/>
      </a:accent4>
      <a:accent5>
        <a:srgbClr val="1A6533"/>
      </a:accent5>
      <a:accent6>
        <a:srgbClr val="C00000"/>
      </a:accent6>
      <a:hlink>
        <a:srgbClr val="6B9F25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Feeling overwhelmed</Template>
  <TotalTime>11188</TotalTime>
  <Words>652</Words>
  <Application>Microsoft Office PowerPoint</Application>
  <PresentationFormat>Widescreen</PresentationFormat>
  <Paragraphs>90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JT Marnie Bold</vt:lpstr>
      <vt:lpstr>JT Marnie Regular</vt:lpstr>
      <vt:lpstr>Segoe UI</vt:lpstr>
      <vt:lpstr>Segoe UI Semibold</vt:lpstr>
      <vt:lpstr>powerpoint tutorial</vt:lpstr>
      <vt:lpstr>Office Theme</vt:lpstr>
      <vt:lpstr>Teachers Lesson Plan</vt:lpstr>
      <vt:lpstr>Express Yourself</vt:lpstr>
      <vt:lpstr>What does ‘Expressing Yourself’ mean?</vt:lpstr>
      <vt:lpstr>Why is expressing yourself important?</vt:lpstr>
      <vt:lpstr>Activity 1 - Expressing Your Feelings</vt:lpstr>
      <vt:lpstr>Activity 2 – Self Confidence</vt:lpstr>
      <vt:lpstr>Activity 2 –Worksheet  Self Confidence</vt:lpstr>
      <vt:lpstr>Activity 3 – Our Class Community </vt:lpstr>
      <vt:lpstr>Activity 4 – Superhuman Strength</vt:lpstr>
      <vt:lpstr>PowerPoint Presentation</vt:lpstr>
      <vt:lpstr>Activity 6 - Stickers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 Yourself</dc:title>
  <dc:creator>Rachel Shrive</dc:creator>
  <cp:lastModifiedBy>Helen Twigg</cp:lastModifiedBy>
  <cp:revision>30</cp:revision>
  <dcterms:created xsi:type="dcterms:W3CDTF">2022-10-12T07:54:13Z</dcterms:created>
  <dcterms:modified xsi:type="dcterms:W3CDTF">2023-02-06T12:51:28Z</dcterms:modified>
</cp:coreProperties>
</file>