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774" r:id="rId2"/>
  </p:sldMasterIdLst>
  <p:notesMasterIdLst>
    <p:notesMasterId r:id="rId10"/>
  </p:notesMasterIdLst>
  <p:sldIdLst>
    <p:sldId id="1947" r:id="rId3"/>
    <p:sldId id="1924" r:id="rId4"/>
    <p:sldId id="1950" r:id="rId5"/>
    <p:sldId id="1935" r:id="rId6"/>
    <p:sldId id="1943" r:id="rId7"/>
    <p:sldId id="1941" r:id="rId8"/>
    <p:sldId id="194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1A6533"/>
    <a:srgbClr val="FECBD6"/>
    <a:srgbClr val="005F73"/>
    <a:srgbClr val="030105"/>
    <a:srgbClr val="040003"/>
    <a:srgbClr val="000300"/>
    <a:srgbClr val="E43031"/>
    <a:srgbClr val="54E5B7"/>
    <a:srgbClr val="117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42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5F59B-C668-4011-983E-F315D5C6132D}" type="datetimeFigureOut">
              <a:rPr lang="en-US" smtClean="0"/>
              <a:t>2/6/2023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F99F9-2769-4C52-8EE2-7278119F0A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F99F9-2769-4C52-8EE2-7278119F0A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5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9" y="822705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63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3" y="5012346"/>
            <a:ext cx="837679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8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7" y="3895344"/>
            <a:ext cx="4591907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400" y="4482113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8" y="5875583"/>
            <a:ext cx="1499067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2" y="5824449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3" y="2087280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3" y="4"/>
            <a:ext cx="182459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7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3" y="948393"/>
            <a:ext cx="420623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3" y="2087280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3" y="4"/>
            <a:ext cx="182459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7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3" y="948393"/>
            <a:ext cx="420623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9" y="822705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63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3" y="5012346"/>
            <a:ext cx="837679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8" y="0"/>
            <a:ext cx="1499067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16" y="2130552"/>
            <a:ext cx="4590288" cy="1764792"/>
          </a:xfrm>
        </p:spPr>
        <p:txBody>
          <a:bodyPr anchor="t">
            <a:noAutofit/>
          </a:bodyPr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7" y="3895344"/>
            <a:ext cx="4591907" cy="102412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519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3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7" y="1425943"/>
            <a:ext cx="990535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2480" y="2715768"/>
            <a:ext cx="3364992" cy="301752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rm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31" y="3432623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5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5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9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81"/>
            <a:ext cx="4557428" cy="28304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1" y="2891439"/>
            <a:ext cx="4183547" cy="2282229"/>
            <a:chOff x="6448201" y="2832180"/>
            <a:chExt cx="4483608" cy="213969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4530" y="2454311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44530" y="3222369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4530" y="3992637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530" y="4775296"/>
            <a:ext cx="4557428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9" y="3014462"/>
            <a:ext cx="642975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1" y="5988532"/>
            <a:ext cx="2953835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9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4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3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49" y="4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9" y="4881000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5" y="1169286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anchor="t" anchorCtr="0">
            <a:noAutofit/>
          </a:bodyPr>
          <a:lstStyle>
            <a:lvl1pPr algn="ctr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>
            <a:noAutofit/>
          </a:bodyPr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61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2" y="684945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72" y="447699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9" y="1273865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5536" y="1605845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5536" y="2373903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5536" y="3144171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5536" y="3926830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7" y="2000952"/>
            <a:ext cx="3844355" cy="3094988"/>
            <a:chOff x="6448201" y="2832180"/>
            <a:chExt cx="4489704" cy="290169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6" y="1474457"/>
            <a:ext cx="4187767" cy="40656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5536" y="4693042"/>
            <a:ext cx="4090669" cy="47776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Picture Placeholder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4" y="598830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5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3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6" name="Picture Placeholder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9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8" y="1067788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9" y="5671163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21" y="5909838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3" y="2087280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3" y="4"/>
            <a:ext cx="1824599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7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3" y="948393"/>
            <a:ext cx="420623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386584"/>
            <a:ext cx="4837176" cy="21031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Content Placeholder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>
            <a:noAutofit/>
          </a:bodyPr>
          <a:lstStyle>
            <a:lvl1pPr>
              <a:lnSpc>
                <a:spcPct val="10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496" y="6126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A552-899B-4B0C-8A15-0571B78F2396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2EDA-D519-4F34-BF3F-BFFF500F4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5986E0F-966B-4B1C-9B5C-BCC143B47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14" y="729243"/>
            <a:ext cx="1942563" cy="12293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F45DBB8-3711-42BB-B6BF-4890340FF68E}"/>
              </a:ext>
            </a:extLst>
          </p:cNvPr>
          <p:cNvGrpSpPr>
            <a:grpSpLocks noChangeAspect="1"/>
          </p:cNvGrpSpPr>
          <p:nvPr/>
        </p:nvGrpSpPr>
        <p:grpSpPr>
          <a:xfrm rot="18859053">
            <a:off x="8521109" y="17518"/>
            <a:ext cx="3887700" cy="2841555"/>
            <a:chOff x="0" y="0"/>
            <a:chExt cx="6286500" cy="459486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05ED137-6843-402D-AC42-3671C6C5FCE5}"/>
                </a:ext>
              </a:extLst>
            </p:cNvPr>
            <p:cNvSpPr/>
            <p:nvPr/>
          </p:nvSpPr>
          <p:spPr>
            <a:xfrm>
              <a:off x="1066800" y="0"/>
              <a:ext cx="4216400" cy="4593590"/>
            </a:xfrm>
            <a:custGeom>
              <a:avLst/>
              <a:gdLst/>
              <a:ahLst/>
              <a:cxnLst/>
              <a:rect l="l" t="t" r="r" b="b"/>
              <a:pathLst>
                <a:path w="4216400" h="4593590">
                  <a:moveTo>
                    <a:pt x="273050" y="1457960"/>
                  </a:moveTo>
                  <a:cubicBezTo>
                    <a:pt x="588010" y="758190"/>
                    <a:pt x="1291590" y="269240"/>
                    <a:pt x="2108200" y="269240"/>
                  </a:cubicBezTo>
                  <a:cubicBezTo>
                    <a:pt x="2924810" y="269240"/>
                    <a:pt x="3628390" y="758190"/>
                    <a:pt x="3943350" y="1457960"/>
                  </a:cubicBezTo>
                  <a:lnTo>
                    <a:pt x="4006850" y="1457960"/>
                  </a:lnTo>
                  <a:cubicBezTo>
                    <a:pt x="3688080" y="725170"/>
                    <a:pt x="2956560" y="210820"/>
                    <a:pt x="2108200" y="210820"/>
                  </a:cubicBezTo>
                  <a:cubicBezTo>
                    <a:pt x="1259840" y="210820"/>
                    <a:pt x="528320" y="725170"/>
                    <a:pt x="209550" y="1457960"/>
                  </a:cubicBezTo>
                  <a:lnTo>
                    <a:pt x="273050" y="1457960"/>
                  </a:lnTo>
                  <a:close/>
                  <a:moveTo>
                    <a:pt x="3943350" y="3101340"/>
                  </a:moveTo>
                  <a:cubicBezTo>
                    <a:pt x="3628390" y="3801110"/>
                    <a:pt x="2924810" y="4290060"/>
                    <a:pt x="2108200" y="4290060"/>
                  </a:cubicBezTo>
                  <a:cubicBezTo>
                    <a:pt x="1291590" y="4290060"/>
                    <a:pt x="588010" y="3801110"/>
                    <a:pt x="273050" y="3101340"/>
                  </a:cubicBezTo>
                  <a:lnTo>
                    <a:pt x="209550" y="3101340"/>
                  </a:lnTo>
                  <a:cubicBezTo>
                    <a:pt x="528320" y="3834130"/>
                    <a:pt x="1258570" y="4348480"/>
                    <a:pt x="2108200" y="4348480"/>
                  </a:cubicBezTo>
                  <a:cubicBezTo>
                    <a:pt x="2956560" y="4348480"/>
                    <a:pt x="3688080" y="3834130"/>
                    <a:pt x="4006850" y="3101340"/>
                  </a:cubicBezTo>
                  <a:lnTo>
                    <a:pt x="3943350" y="3101340"/>
                  </a:lnTo>
                  <a:close/>
                  <a:moveTo>
                    <a:pt x="71120" y="1384300"/>
                  </a:moveTo>
                  <a:cubicBezTo>
                    <a:pt x="420370" y="607060"/>
                    <a:pt x="1202690" y="63500"/>
                    <a:pt x="2108200" y="63500"/>
                  </a:cubicBezTo>
                  <a:cubicBezTo>
                    <a:pt x="3013710" y="63500"/>
                    <a:pt x="3796030" y="605790"/>
                    <a:pt x="4145280" y="1384300"/>
                  </a:cubicBezTo>
                  <a:lnTo>
                    <a:pt x="4216400" y="1384300"/>
                  </a:lnTo>
                  <a:cubicBezTo>
                    <a:pt x="3862070" y="570230"/>
                    <a:pt x="3050540" y="0"/>
                    <a:pt x="2108200" y="0"/>
                  </a:cubicBezTo>
                  <a:cubicBezTo>
                    <a:pt x="1165860" y="0"/>
                    <a:pt x="354330" y="570230"/>
                    <a:pt x="0" y="1384300"/>
                  </a:cubicBezTo>
                  <a:lnTo>
                    <a:pt x="71120" y="1384300"/>
                  </a:lnTo>
                  <a:close/>
                  <a:moveTo>
                    <a:pt x="4145280" y="3209290"/>
                  </a:moveTo>
                  <a:cubicBezTo>
                    <a:pt x="3796030" y="3986530"/>
                    <a:pt x="3013710" y="4530090"/>
                    <a:pt x="2108200" y="4530090"/>
                  </a:cubicBezTo>
                  <a:cubicBezTo>
                    <a:pt x="1202690" y="4530090"/>
                    <a:pt x="420370" y="3987800"/>
                    <a:pt x="71120" y="3209290"/>
                  </a:cubicBezTo>
                  <a:lnTo>
                    <a:pt x="0" y="3209290"/>
                  </a:lnTo>
                  <a:cubicBezTo>
                    <a:pt x="353060" y="4023360"/>
                    <a:pt x="1165860" y="4593590"/>
                    <a:pt x="2108200" y="4593590"/>
                  </a:cubicBezTo>
                  <a:cubicBezTo>
                    <a:pt x="3050540" y="4593590"/>
                    <a:pt x="3862070" y="4023360"/>
                    <a:pt x="4216400" y="3209290"/>
                  </a:cubicBezTo>
                  <a:lnTo>
                    <a:pt x="4145280" y="3209290"/>
                  </a:lnTo>
                  <a:close/>
                </a:path>
              </a:pathLst>
            </a:custGeom>
            <a:solidFill>
              <a:srgbClr val="54E5B7"/>
            </a:solidFill>
          </p:spPr>
        </p:sp>
      </p:grpSp>
      <p:sp>
        <p:nvSpPr>
          <p:cNvPr id="18" name="Subtitle 17">
            <a:extLst>
              <a:ext uri="{FF2B5EF4-FFF2-40B4-BE49-F238E27FC236}">
                <a16:creationId xmlns:a16="http://schemas.microsoft.com/office/drawing/2014/main" id="{57D62F16-F75C-6B98-2080-BECC2DE82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4196" y="5208872"/>
            <a:ext cx="6504284" cy="1418875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latin typeface="JT Marnie Bold" panose="00000800000000000000" pitchFamily="50" charset="0"/>
              </a:rPr>
              <a:t>Children’s Mental Health Week  </a:t>
            </a:r>
          </a:p>
          <a:p>
            <a:pPr algn="r"/>
            <a:r>
              <a:rPr lang="en-US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6</a:t>
            </a:r>
            <a:r>
              <a:rPr lang="en-US" sz="2800" baseline="30000" dirty="0">
                <a:solidFill>
                  <a:schemeClr val="accent2"/>
                </a:solidFill>
                <a:latin typeface="JT Marnie Bold" panose="00000800000000000000" pitchFamily="50" charset="0"/>
              </a:rPr>
              <a:t>th</a:t>
            </a:r>
            <a:r>
              <a:rPr lang="en-US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 </a:t>
            </a:r>
            <a:r>
              <a:rPr lang="mr-IN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–</a:t>
            </a:r>
            <a:r>
              <a:rPr lang="en-US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 12</a:t>
            </a:r>
            <a:r>
              <a:rPr lang="en-US" sz="2800" baseline="30000" dirty="0">
                <a:solidFill>
                  <a:schemeClr val="accent2"/>
                </a:solidFill>
                <a:latin typeface="JT Marnie Bold" panose="00000800000000000000" pitchFamily="50" charset="0"/>
              </a:rPr>
              <a:t>th</a:t>
            </a:r>
            <a:r>
              <a:rPr lang="en-US" sz="2800" dirty="0">
                <a:solidFill>
                  <a:srgbClr val="FECBD6"/>
                </a:solidFill>
                <a:latin typeface="JT Marnie Bold" panose="00000800000000000000" pitchFamily="50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February</a:t>
            </a:r>
            <a:r>
              <a:rPr lang="en-US" sz="2800" dirty="0">
                <a:solidFill>
                  <a:schemeClr val="accent3"/>
                </a:solidFill>
                <a:latin typeface="JT Marnie Bold" panose="00000800000000000000" pitchFamily="50" charset="0"/>
              </a:rPr>
              <a:t> 2023</a:t>
            </a:r>
          </a:p>
          <a:p>
            <a:endParaRPr lang="en-US" dirty="0">
              <a:latin typeface="JT Marnie Bold" panose="00000800000000000000" pitchFamily="50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1703" flipH="1">
            <a:off x="4625698" y="5299197"/>
            <a:ext cx="1920474" cy="1162348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423954" y="1129587"/>
            <a:ext cx="2135557" cy="2135557"/>
          </a:xfrm>
          <a:prstGeom prst="ellipse">
            <a:avLst/>
          </a:prstGeom>
          <a:solidFill>
            <a:srgbClr val="FECBD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798" y="4181609"/>
            <a:ext cx="6061682" cy="799854"/>
          </a:xfrm>
        </p:spPr>
        <p:txBody>
          <a:bodyPr/>
          <a:lstStyle/>
          <a:p>
            <a:r>
              <a:rPr lang="en-US" dirty="0">
                <a:latin typeface="JT Marnie Bold" panose="00000800000000000000" pitchFamily="50" charset="0"/>
              </a:rPr>
              <a:t>Express Yourself</a:t>
            </a:r>
          </a:p>
        </p:txBody>
      </p:sp>
      <p:pic>
        <p:nvPicPr>
          <p:cNvPr id="2" name="Picture 1" descr="Aspirations to be an astronaut">
            <a:extLst>
              <a:ext uri="{FF2B5EF4-FFF2-40B4-BE49-F238E27FC236}">
                <a16:creationId xmlns:a16="http://schemas.microsoft.com/office/drawing/2014/main" id="{181E2A2D-DF13-A9ED-90BF-B06E72B8C0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6"/>
          <a:stretch/>
        </p:blipFill>
        <p:spPr>
          <a:xfrm>
            <a:off x="941595" y="1343905"/>
            <a:ext cx="4446400" cy="4422761"/>
          </a:xfrm>
          <a:prstGeom prst="flowChartConnector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515" y="1100282"/>
            <a:ext cx="2352433" cy="21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4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10" y="117231"/>
            <a:ext cx="3321538" cy="332153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87169C0-7EAF-938E-14B7-CF06762D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12" y="296229"/>
            <a:ext cx="6075400" cy="2368032"/>
          </a:xfrm>
        </p:spPr>
        <p:txBody>
          <a:bodyPr/>
          <a:lstStyle/>
          <a:p>
            <a:pPr algn="l"/>
            <a:r>
              <a:rPr lang="en-US" sz="4000" dirty="0">
                <a:latin typeface="JT Marnie Bold" panose="00000800000000000000" pitchFamily="50" charset="0"/>
              </a:rPr>
              <a:t>What does </a:t>
            </a:r>
            <a:r>
              <a:rPr lang="en-US" sz="4000" i="1" dirty="0">
                <a:solidFill>
                  <a:schemeClr val="tx1"/>
                </a:solidFill>
                <a:latin typeface="JT Marnie Bold" panose="00000800000000000000" pitchFamily="50" charset="0"/>
              </a:rPr>
              <a:t>expressing yourself </a:t>
            </a:r>
            <a:r>
              <a:rPr lang="en-US" sz="4000" dirty="0">
                <a:solidFill>
                  <a:srgbClr val="1A6533"/>
                </a:solidFill>
                <a:latin typeface="JT Marnie Bold" panose="00000800000000000000" pitchFamily="50" charset="0"/>
              </a:rPr>
              <a:t>mean?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15" y="5857061"/>
            <a:ext cx="1339286" cy="851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184715" y="2474893"/>
            <a:ext cx="5654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202124"/>
                </a:solidFill>
                <a:latin typeface="JT Marnie Bold" panose="00000800000000000000" pitchFamily="50" charset="0"/>
              </a:rPr>
              <a:t>It means to </a:t>
            </a:r>
            <a:r>
              <a:rPr lang="en-GB" sz="2800" dirty="0">
                <a:solidFill>
                  <a:srgbClr val="990099"/>
                </a:solidFill>
                <a:latin typeface="JT Marnie Bold" panose="00000800000000000000" pitchFamily="50" charset="0"/>
              </a:rPr>
              <a:t>show</a:t>
            </a:r>
            <a:r>
              <a:rPr lang="en-GB" sz="2800" dirty="0">
                <a:solidFill>
                  <a:srgbClr val="202124"/>
                </a:solidFill>
                <a:latin typeface="JT Marnie Bold" panose="00000800000000000000" pitchFamily="50" charset="0"/>
              </a:rPr>
              <a:t> others </a:t>
            </a:r>
            <a:r>
              <a:rPr lang="en-GB" sz="2800" dirty="0">
                <a:solidFill>
                  <a:schemeClr val="accent3"/>
                </a:solidFill>
                <a:latin typeface="JT Marnie Bold" panose="00000800000000000000" pitchFamily="50" charset="0"/>
              </a:rPr>
              <a:t>what you feel </a:t>
            </a:r>
            <a:r>
              <a:rPr lang="en-GB" sz="2800" dirty="0">
                <a:solidFill>
                  <a:srgbClr val="202124"/>
                </a:solidFill>
                <a:latin typeface="JT Marnie Bold" panose="00000800000000000000" pitchFamily="50" charset="0"/>
              </a:rPr>
              <a:t>and </a:t>
            </a:r>
            <a:r>
              <a:rPr lang="en-GB" sz="2800" dirty="0">
                <a:solidFill>
                  <a:srgbClr val="990099"/>
                </a:solidFill>
                <a:latin typeface="JT Marnie Bold" panose="00000800000000000000" pitchFamily="50" charset="0"/>
              </a:rPr>
              <a:t>who you are.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10613-5FA8-2EBA-EA0D-EA74E56CD1AB}"/>
              </a:ext>
            </a:extLst>
          </p:cNvPr>
          <p:cNvSpPr txBox="1"/>
          <p:nvPr/>
        </p:nvSpPr>
        <p:spPr>
          <a:xfrm>
            <a:off x="2708841" y="5597586"/>
            <a:ext cx="81615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dirty="0">
                <a:solidFill>
                  <a:srgbClr val="1A6533"/>
                </a:solidFill>
                <a:effectLst/>
                <a:latin typeface="JT Marnie Bold" panose="00000800000000000000" pitchFamily="50" charset="0"/>
              </a:rPr>
              <a:t>“We’ve all got a messy, loud, weird part of ourselves hidden away</a:t>
            </a:r>
            <a:r>
              <a:rPr lang="en-GB" sz="2000" dirty="0">
                <a:solidFill>
                  <a:srgbClr val="1A6533"/>
                </a:solidFill>
                <a:latin typeface="JT Marnie Bold" panose="00000800000000000000" pitchFamily="50" charset="0"/>
              </a:rPr>
              <a:t>, a</a:t>
            </a:r>
            <a:r>
              <a:rPr lang="en-GB" sz="2000" b="0" i="0" dirty="0">
                <a:solidFill>
                  <a:srgbClr val="1A6533"/>
                </a:solidFill>
                <a:effectLst/>
                <a:latin typeface="JT Marnie Bold" panose="00000800000000000000" pitchFamily="50" charset="0"/>
              </a:rPr>
              <a:t>nd a lot of us never let it out.” </a:t>
            </a:r>
          </a:p>
          <a:p>
            <a:r>
              <a:rPr lang="en-GB" sz="1600" b="0" i="1" dirty="0">
                <a:solidFill>
                  <a:srgbClr val="1A6533"/>
                </a:solidFill>
                <a:effectLst/>
                <a:latin typeface="JT Marnie Regular" panose="00000400000000000000" pitchFamily="50" charset="0"/>
              </a:rPr>
              <a:t>Mei, Turning 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21462" flipH="1">
            <a:off x="6537811" y="1398343"/>
            <a:ext cx="2549753" cy="2365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22850">
            <a:off x="7487530" y="3192178"/>
            <a:ext cx="3188378" cy="19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7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02" y="126195"/>
            <a:ext cx="7471508" cy="1308773"/>
          </a:xfrm>
        </p:spPr>
        <p:txBody>
          <a:bodyPr/>
          <a:lstStyle/>
          <a:p>
            <a:r>
              <a:rPr lang="en-US" sz="4000" dirty="0">
                <a:latin typeface="JT Marnie Bold" panose="00000800000000000000" pitchFamily="50" charset="0"/>
              </a:rPr>
              <a:t>Why is </a:t>
            </a:r>
            <a:r>
              <a:rPr lang="en-US" sz="4000" dirty="0">
                <a:solidFill>
                  <a:schemeClr val="tx1"/>
                </a:solidFill>
                <a:latin typeface="JT Marnie Bold" panose="00000800000000000000" pitchFamily="50" charset="0"/>
              </a:rPr>
              <a:t>expressing yourself </a:t>
            </a:r>
            <a:br>
              <a:rPr lang="en-US" sz="4000" dirty="0">
                <a:latin typeface="JT Marnie Bold" panose="00000800000000000000" pitchFamily="50" charset="0"/>
              </a:rPr>
            </a:br>
            <a:r>
              <a:rPr lang="en-US" sz="4000" dirty="0">
                <a:solidFill>
                  <a:srgbClr val="1A6533"/>
                </a:solidFill>
                <a:latin typeface="JT Marnie Bold" panose="00000800000000000000" pitchFamily="50" charset="0"/>
              </a:rPr>
              <a:t>important</a:t>
            </a:r>
            <a:r>
              <a:rPr lang="en-US" sz="4000" dirty="0">
                <a:latin typeface="JT Marnie Bold" panose="00000800000000000000" pitchFamily="50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8115235" y="875834"/>
            <a:ext cx="3928025" cy="4063797"/>
          </a:xfrm>
          <a:prstGeom prst="ellipse">
            <a:avLst/>
          </a:prstGeom>
          <a:solidFill>
            <a:srgbClr val="FECBD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470" y="1273955"/>
            <a:ext cx="3267553" cy="3267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650685" y="2812483"/>
            <a:ext cx="5119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>
                <a:solidFill>
                  <a:srgbClr val="202124"/>
                </a:solidFill>
                <a:latin typeface="JT Marnie Bold" panose="00000800000000000000" pitchFamily="50" charset="0"/>
              </a:rPr>
              <a:t>It is important because sometimes we have </a:t>
            </a:r>
            <a:r>
              <a:rPr lang="en-GB" sz="2000" dirty="0">
                <a:solidFill>
                  <a:srgbClr val="990099"/>
                </a:solidFill>
                <a:latin typeface="JT Marnie Bold" panose="00000800000000000000" pitchFamily="50" charset="0"/>
              </a:rPr>
              <a:t>big emotions</a:t>
            </a:r>
            <a:r>
              <a:rPr lang="en-GB" sz="2000" dirty="0">
                <a:latin typeface="JT Marnie Bold" panose="00000800000000000000" pitchFamily="50" charset="0"/>
              </a:rPr>
              <a:t> and when we notice and name these feelings we can </a:t>
            </a:r>
            <a:r>
              <a:rPr lang="en-GB" sz="2000" dirty="0">
                <a:solidFill>
                  <a:schemeClr val="accent3"/>
                </a:solidFill>
                <a:latin typeface="JT Marnie Bold" panose="00000800000000000000" pitchFamily="50" charset="0"/>
              </a:rPr>
              <a:t>take action </a:t>
            </a:r>
            <a:r>
              <a:rPr lang="en-GB" sz="2000" dirty="0">
                <a:latin typeface="JT Marnie Bold" panose="00000800000000000000" pitchFamily="50" charset="0"/>
              </a:rPr>
              <a:t>to get the support we need and </a:t>
            </a:r>
            <a:r>
              <a:rPr lang="en-GB" sz="2000" dirty="0">
                <a:solidFill>
                  <a:srgbClr val="990099"/>
                </a:solidFill>
                <a:latin typeface="JT Marnie Bold" panose="00000800000000000000" pitchFamily="50" charset="0"/>
              </a:rPr>
              <a:t>to feel better</a:t>
            </a:r>
            <a:r>
              <a:rPr lang="en-GB" sz="2000" dirty="0">
                <a:latin typeface="JT Marnie Bold" panose="00000800000000000000" pitchFamily="50" charset="0"/>
              </a:rPr>
              <a:t>. </a:t>
            </a:r>
            <a:endParaRPr lang="en-GB" sz="2000" dirty="0">
              <a:solidFill>
                <a:srgbClr val="990099"/>
              </a:solidFill>
              <a:latin typeface="JT Marnie Bold" panose="00000800000000000000" pitchFamily="50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80076" flipH="1">
            <a:off x="7422877" y="1242690"/>
            <a:ext cx="2337623" cy="1871684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991600" y="5016103"/>
            <a:ext cx="3035969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  <a:latin typeface="JT Marnie Bold" panose="00000800000000000000" pitchFamily="50" charset="0"/>
              </a:rPr>
              <a:t>“Let it in, let it out, </a:t>
            </a:r>
          </a:p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  <a:latin typeface="JT Marnie Bold" panose="00000800000000000000" pitchFamily="50" charset="0"/>
              </a:rPr>
              <a:t>let it rain, let it snow, </a:t>
            </a:r>
          </a:p>
          <a:p>
            <a:pPr algn="r">
              <a:lnSpc>
                <a:spcPct val="150000"/>
              </a:lnSpc>
            </a:pPr>
            <a:r>
              <a:rPr lang="en-GB" sz="1600" dirty="0">
                <a:solidFill>
                  <a:srgbClr val="000000"/>
                </a:solidFill>
                <a:latin typeface="JT Marnie Bold" panose="00000800000000000000" pitchFamily="50" charset="0"/>
              </a:rPr>
              <a:t>let it go.” </a:t>
            </a:r>
          </a:p>
          <a:p>
            <a:pPr algn="r">
              <a:lnSpc>
                <a:spcPct val="150000"/>
              </a:lnSpc>
            </a:pPr>
            <a:r>
              <a:rPr lang="en-GB" sz="1200" i="1" dirty="0">
                <a:latin typeface="JT Marnie Regular" panose="00000400000000000000" pitchFamily="50" charset="0"/>
              </a:rPr>
              <a:t>Bruno, </a:t>
            </a:r>
            <a:r>
              <a:rPr lang="en-GB" sz="1200" i="1" dirty="0" err="1">
                <a:latin typeface="JT Marnie Regular" panose="00000400000000000000" pitchFamily="50" charset="0"/>
              </a:rPr>
              <a:t>Encanto</a:t>
            </a:r>
            <a:r>
              <a:rPr lang="en-GB" sz="1200" i="1" dirty="0">
                <a:latin typeface="JT Marnie Regular" panose="00000400000000000000" pitchFamily="50" charset="0"/>
              </a:rPr>
              <a:t> </a:t>
            </a:r>
            <a:endParaRPr lang="en-GB" sz="1200" b="1" dirty="0">
              <a:latin typeface="JT Marnie Regular" panose="00000400000000000000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96" y="4374325"/>
            <a:ext cx="3513993" cy="214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95" y="500373"/>
            <a:ext cx="1131998" cy="312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F6731-6DB9-4A9F-1DFF-AAFDE05A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57" y="146926"/>
            <a:ext cx="8440857" cy="932410"/>
          </a:xfrm>
        </p:spPr>
        <p:txBody>
          <a:bodyPr/>
          <a:lstStyle/>
          <a:p>
            <a:pPr algn="l"/>
            <a:r>
              <a:rPr lang="en-US" sz="4000" dirty="0">
                <a:latin typeface="JT Marnie Bold" panose="00000800000000000000" pitchFamily="50" charset="0"/>
              </a:rPr>
              <a:t>How can you </a:t>
            </a:r>
            <a:r>
              <a:rPr lang="en-US" sz="4000" dirty="0">
                <a:solidFill>
                  <a:schemeClr val="tx1"/>
                </a:solidFill>
                <a:latin typeface="JT Marnie Bold" panose="00000800000000000000" pitchFamily="50" charset="0"/>
              </a:rPr>
              <a:t>express yourself?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1E276-9D07-E851-2451-D2C3DFAEA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018784" y="7437071"/>
            <a:ext cx="4091525" cy="3355794"/>
          </a:xfrm>
          <a:prstGeom prst="flowChartDelay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9863006" y="3302709"/>
            <a:ext cx="1625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ideas</a:t>
            </a:r>
            <a:endParaRPr lang="en-GB" sz="2800" i="0" dirty="0">
              <a:solidFill>
                <a:schemeClr val="accent2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7100268" y="3990035"/>
            <a:ext cx="24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JT Marnie Bold" panose="00000800000000000000" pitchFamily="50" charset="0"/>
              </a:rPr>
              <a:t>thoughts</a:t>
            </a:r>
            <a:endParaRPr lang="en-GB" sz="2800" i="0" dirty="0">
              <a:solidFill>
                <a:schemeClr val="tx2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9863006" y="4143278"/>
            <a:ext cx="205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99"/>
                </a:solidFill>
                <a:latin typeface="JT Marnie Bold" panose="00000800000000000000" pitchFamily="50" charset="0"/>
              </a:rPr>
              <a:t>writing</a:t>
            </a:r>
            <a:endParaRPr lang="en-GB" sz="2800" i="0" dirty="0">
              <a:solidFill>
                <a:srgbClr val="990099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6885478" y="4883328"/>
            <a:ext cx="1289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art</a:t>
            </a:r>
            <a:endParaRPr lang="en-GB" sz="2800" i="0" dirty="0">
              <a:solidFill>
                <a:schemeClr val="accent2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8350821" y="4918223"/>
            <a:ext cx="1938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JT Marnie Bold" panose="00000800000000000000" pitchFamily="50" charset="0"/>
              </a:rPr>
              <a:t>music </a:t>
            </a:r>
            <a:endParaRPr lang="en-GB" sz="2800" i="0" dirty="0">
              <a:solidFill>
                <a:schemeClr val="tx2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10288951" y="5085353"/>
            <a:ext cx="1727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2"/>
                </a:solidFill>
                <a:latin typeface="JT Marnie Bold" panose="00000800000000000000" pitchFamily="50" charset="0"/>
              </a:rPr>
              <a:t>dance</a:t>
            </a:r>
            <a:endParaRPr lang="en-GB" sz="2800" i="0" dirty="0">
              <a:solidFill>
                <a:schemeClr val="accent2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7100268" y="5843444"/>
            <a:ext cx="2059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99"/>
                </a:solidFill>
                <a:latin typeface="JT Marnie Bold" panose="00000800000000000000" pitchFamily="50" charset="0"/>
              </a:rPr>
              <a:t>hobbies</a:t>
            </a:r>
            <a:endParaRPr lang="en-GB" sz="2800" i="0" dirty="0">
              <a:solidFill>
                <a:srgbClr val="990099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9718426" y="5999752"/>
            <a:ext cx="1938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2"/>
                </a:solidFill>
                <a:latin typeface="JT Marnie Bold" panose="00000800000000000000" pitchFamily="50" charset="0"/>
              </a:rPr>
              <a:t>clothes</a:t>
            </a:r>
          </a:p>
          <a:p>
            <a:pPr algn="ctr"/>
            <a:endParaRPr lang="en-GB" sz="2800" i="0" dirty="0">
              <a:solidFill>
                <a:schemeClr val="tx2"/>
              </a:solidFill>
              <a:effectLst/>
              <a:latin typeface="JT Marnie Regular" panose="00000400000000000000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084" y="3776570"/>
            <a:ext cx="3684786" cy="30814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C10613-5FA8-2EBA-EA0D-EA74E56CD1AB}"/>
              </a:ext>
            </a:extLst>
          </p:cNvPr>
          <p:cNvSpPr txBox="1"/>
          <p:nvPr/>
        </p:nvSpPr>
        <p:spPr>
          <a:xfrm>
            <a:off x="185457" y="1304585"/>
            <a:ext cx="96775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0" i="0" dirty="0">
                <a:solidFill>
                  <a:srgbClr val="000000"/>
                </a:solidFill>
                <a:effectLst/>
                <a:latin typeface="JT Marnie Regular" panose="00000400000000000000" pitchFamily="50" charset="0"/>
                <a:cs typeface="JT Marnie Medium"/>
              </a:rPr>
              <a:t>There are many ways you can </a:t>
            </a:r>
            <a:r>
              <a:rPr lang="en-GB" sz="2000" b="1" i="0" dirty="0">
                <a:solidFill>
                  <a:srgbClr val="990099"/>
                </a:solidFill>
                <a:effectLst/>
                <a:latin typeface="JT Marnie Bold" panose="00000800000000000000" pitchFamily="50" charset="0"/>
                <a:cs typeface="JT Marnie Medium"/>
              </a:rPr>
              <a:t>express yourself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JT Marnie Regular" panose="00000400000000000000" pitchFamily="50" charset="0"/>
                <a:cs typeface="JT Marnie Medium"/>
              </a:rPr>
              <a:t>, </a:t>
            </a:r>
            <a:r>
              <a:rPr lang="en-GB" sz="2000" dirty="0">
                <a:solidFill>
                  <a:srgbClr val="000000"/>
                </a:solidFill>
                <a:latin typeface="JT Marnie Regular" panose="00000400000000000000" pitchFamily="50" charset="0"/>
                <a:cs typeface="JT Marnie Medium"/>
              </a:rPr>
              <a:t>take a moment to think about how you like to express yourself.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JT Marnie Bold" panose="00000800000000000000" pitchFamily="50" charset="0"/>
                <a:cs typeface="JT Marnie Medium"/>
              </a:rPr>
              <a:t>Here are a few examples: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34105">
            <a:off x="2528934" y="2675874"/>
            <a:ext cx="4684029" cy="16859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81204">
            <a:off x="1380878" y="5278604"/>
            <a:ext cx="1504997" cy="1421928"/>
          </a:xfrm>
          <a:prstGeom prst="rect">
            <a:avLst/>
          </a:prstGeom>
        </p:spPr>
      </p:pic>
      <p:pic>
        <p:nvPicPr>
          <p:cNvPr id="30" name="Picture 8">
            <a:extLst>
              <a:ext uri="{FF2B5EF4-FFF2-40B4-BE49-F238E27FC236}">
                <a16:creationId xmlns:a16="http://schemas.microsoft.com/office/drawing/2014/main" id="{07EA5046-C153-EF9A-DB66-8675099EC53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3082" y="183022"/>
            <a:ext cx="1339286" cy="8510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3D5D74-BFE9-DFA0-0088-EA8C72AE7ED4}"/>
              </a:ext>
            </a:extLst>
          </p:cNvPr>
          <p:cNvSpPr txBox="1"/>
          <p:nvPr/>
        </p:nvSpPr>
        <p:spPr>
          <a:xfrm>
            <a:off x="8707383" y="2259496"/>
            <a:ext cx="187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1A6533"/>
                </a:solidFill>
                <a:latin typeface="JT Marnie Bold" panose="00000800000000000000" pitchFamily="50" charset="0"/>
              </a:rPr>
              <a:t>words</a:t>
            </a:r>
            <a:endParaRPr lang="en-GB" sz="2800" i="0" dirty="0">
              <a:solidFill>
                <a:srgbClr val="1A6533"/>
              </a:solidFill>
              <a:effectLst/>
              <a:latin typeface="JT Marnie Regular" panose="000004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E0A31-4110-E9D3-7960-40965EE394D8}"/>
              </a:ext>
            </a:extLst>
          </p:cNvPr>
          <p:cNvSpPr txBox="1"/>
          <p:nvPr/>
        </p:nvSpPr>
        <p:spPr>
          <a:xfrm>
            <a:off x="7643433" y="3019382"/>
            <a:ext cx="207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99"/>
                </a:solidFill>
                <a:latin typeface="JT Marnie Bold" panose="00000800000000000000" pitchFamily="50" charset="0"/>
              </a:rPr>
              <a:t>feelings</a:t>
            </a:r>
            <a:endParaRPr lang="en-GB" sz="2800" i="0" dirty="0">
              <a:solidFill>
                <a:srgbClr val="990099"/>
              </a:solidFill>
              <a:effectLst/>
              <a:latin typeface="JT Marnie Regular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3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18" y="117228"/>
            <a:ext cx="10267951" cy="1292204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  <a:latin typeface="JT Marnie Bold" panose="00000800000000000000" pitchFamily="50" charset="0"/>
              </a:rPr>
              <a:t>Expressing Yourself </a:t>
            </a:r>
            <a:r>
              <a:rPr lang="en-US" sz="4000" dirty="0">
                <a:solidFill>
                  <a:srgbClr val="1A6533"/>
                </a:solidFill>
                <a:latin typeface="JT Marnie Bold" panose="00000800000000000000" pitchFamily="50" charset="0"/>
              </a:rPr>
              <a:t>T</a:t>
            </a:r>
            <a:r>
              <a:rPr lang="en-US" sz="4000" dirty="0">
                <a:latin typeface="JT Marnie Bold" panose="00000800000000000000" pitchFamily="50" charset="0"/>
              </a:rPr>
              <a:t>hemes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2073065" y="938497"/>
            <a:ext cx="9061992" cy="9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02124"/>
                </a:solidFill>
                <a:latin typeface="JT Marnie Bold" panose="00000800000000000000" pitchFamily="50" charset="0"/>
                <a:cs typeface="JT Marnie Medium"/>
              </a:rPr>
              <a:t>Some of the topics you might talk about with your teachers during Children’s Mental Health Week are: </a:t>
            </a:r>
            <a:endParaRPr lang="en-GB" sz="2000" i="0" dirty="0">
              <a:solidFill>
                <a:srgbClr val="990099"/>
              </a:solidFill>
              <a:effectLst/>
              <a:latin typeface="JT Marnie Bold" panose="00000800000000000000" pitchFamily="50" charset="0"/>
              <a:cs typeface="JT Marnie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FB5929-AC17-21FD-4E75-06FD1FB09E6C}"/>
              </a:ext>
            </a:extLst>
          </p:cNvPr>
          <p:cNvSpPr txBox="1"/>
          <p:nvPr/>
        </p:nvSpPr>
        <p:spPr>
          <a:xfrm>
            <a:off x="6270892" y="1975530"/>
            <a:ext cx="53535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990099"/>
                </a:solidFill>
                <a:latin typeface="JT Marnie Bold" panose="00000800000000000000" pitchFamily="50" charset="0"/>
              </a:rPr>
              <a:t>Expressing your Feelings</a:t>
            </a:r>
          </a:p>
          <a:p>
            <a:pPr algn="ctr"/>
            <a:endParaRPr lang="en-GB" sz="2000" dirty="0">
              <a:solidFill>
                <a:srgbClr val="990099"/>
              </a:solidFill>
              <a:latin typeface="JT Marnie Bold" panose="00000800000000000000" pitchFamily="50" charset="0"/>
            </a:endParaRPr>
          </a:p>
          <a:p>
            <a:pPr algn="ctr"/>
            <a:r>
              <a:rPr lang="en-GB" sz="2000" dirty="0">
                <a:solidFill>
                  <a:srgbClr val="990099"/>
                </a:solidFill>
                <a:latin typeface="JT Marnie Bold" panose="00000800000000000000" pitchFamily="50" charset="0"/>
              </a:rPr>
              <a:t>Self Confidence</a:t>
            </a:r>
          </a:p>
          <a:p>
            <a:pPr algn="ctr"/>
            <a:endParaRPr lang="en-GB" sz="2000" dirty="0">
              <a:solidFill>
                <a:srgbClr val="990099"/>
              </a:solidFill>
              <a:latin typeface="JT Marnie Bold" panose="00000800000000000000" pitchFamily="50" charset="0"/>
            </a:endParaRPr>
          </a:p>
          <a:p>
            <a:pPr algn="ctr"/>
            <a:r>
              <a:rPr lang="en-GB" sz="2000" dirty="0">
                <a:solidFill>
                  <a:srgbClr val="990099"/>
                </a:solidFill>
                <a:latin typeface="JT Marnie Bold" panose="00000800000000000000" pitchFamily="50" charset="0"/>
              </a:rPr>
              <a:t>Your Class Community</a:t>
            </a:r>
          </a:p>
          <a:p>
            <a:pPr algn="ctr"/>
            <a:endParaRPr lang="en-GB" sz="2000" dirty="0">
              <a:solidFill>
                <a:srgbClr val="990099"/>
              </a:solidFill>
              <a:latin typeface="JT Marnie Bold" panose="00000800000000000000" pitchFamily="50" charset="0"/>
            </a:endParaRPr>
          </a:p>
          <a:p>
            <a:pPr algn="ctr"/>
            <a:r>
              <a:rPr lang="en-GB" sz="2000" dirty="0">
                <a:solidFill>
                  <a:srgbClr val="990099"/>
                </a:solidFill>
                <a:latin typeface="JT Marnie Bold" panose="00000800000000000000" pitchFamily="50" charset="0"/>
              </a:rPr>
              <a:t>Discovering your superhuman strengths </a:t>
            </a:r>
            <a:endParaRPr lang="en-GB" sz="2000" i="0" dirty="0">
              <a:solidFill>
                <a:srgbClr val="990099"/>
              </a:solidFill>
              <a:effectLst/>
              <a:latin typeface="JT Marnie Regular" panose="000004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11" y="2030325"/>
            <a:ext cx="4296999" cy="4296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5732" flipH="1">
            <a:off x="5136018" y="4359768"/>
            <a:ext cx="985674" cy="2544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27754">
            <a:off x="991084" y="1823261"/>
            <a:ext cx="1266055" cy="33391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100" y="4530075"/>
            <a:ext cx="4027105" cy="22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121441"/>
            <a:ext cx="10534649" cy="1055080"/>
          </a:xfrm>
        </p:spPr>
        <p:txBody>
          <a:bodyPr/>
          <a:lstStyle/>
          <a:p>
            <a:r>
              <a:rPr lang="en-US" sz="4000" dirty="0">
                <a:solidFill>
                  <a:srgbClr val="1A6533"/>
                </a:solidFill>
                <a:latin typeface="JT Marnie Bold" panose="00000800000000000000" pitchFamily="50" charset="0"/>
              </a:rPr>
              <a:t>What to expect during </a:t>
            </a:r>
            <a:br>
              <a:rPr lang="en-US" sz="4000" dirty="0">
                <a:solidFill>
                  <a:schemeClr val="tx1"/>
                </a:solidFill>
                <a:latin typeface="JT Marnie Bold" panose="00000800000000000000" pitchFamily="50" charset="0"/>
              </a:rPr>
            </a:br>
            <a:r>
              <a:rPr lang="en-US" sz="4000" dirty="0">
                <a:solidFill>
                  <a:schemeClr val="tx1"/>
                </a:solidFill>
                <a:latin typeface="JT Marnie Bold" panose="00000800000000000000" pitchFamily="50" charset="0"/>
              </a:rPr>
              <a:t>Children’s Mental Health Week</a:t>
            </a:r>
            <a:endParaRPr lang="en-US" sz="4000" dirty="0">
              <a:latin typeface="JT Marnie Bold" panose="00000800000000000000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9925" y="1935289"/>
            <a:ext cx="10120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/>
              <a:buChar char="•"/>
            </a:pP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You will see “Express Yourself” </a:t>
            </a:r>
            <a:r>
              <a:rPr lang="en-GB" sz="2400" dirty="0">
                <a:solidFill>
                  <a:schemeClr val="accent3"/>
                </a:solidFill>
                <a:latin typeface="JT Marnie BOLD"/>
                <a:cs typeface="JT Marnie BOLD"/>
              </a:rPr>
              <a:t>posters </a:t>
            </a: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around school.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0224" y="4195617"/>
            <a:ext cx="73139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You will be given an </a:t>
            </a:r>
            <a:r>
              <a:rPr lang="en-GB" sz="2400" dirty="0">
                <a:solidFill>
                  <a:srgbClr val="990099"/>
                </a:solidFill>
                <a:latin typeface="JT Marnie Bold"/>
                <a:cs typeface="JT Marnie Bold"/>
              </a:rPr>
              <a:t>activity pamphlet</a:t>
            </a: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 with </a:t>
            </a:r>
            <a:r>
              <a:rPr lang="en-GB" sz="2400" dirty="0">
                <a:solidFill>
                  <a:srgbClr val="990099"/>
                </a:solidFill>
                <a:latin typeface="JT Marnie Bold"/>
                <a:cs typeface="JT Marnie Bold"/>
              </a:rPr>
              <a:t>fun puzzles</a:t>
            </a: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 and </a:t>
            </a:r>
            <a:r>
              <a:rPr lang="en-GB" sz="2400" dirty="0">
                <a:solidFill>
                  <a:srgbClr val="990099"/>
                </a:solidFill>
                <a:latin typeface="JT Marnie Bold"/>
                <a:cs typeface="JT Marnie Bold"/>
              </a:rPr>
              <a:t>games</a:t>
            </a: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 to do at home or with friends.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0224" y="5514919"/>
            <a:ext cx="7541844" cy="84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You will be given an “Express Yourself” </a:t>
            </a:r>
            <a:r>
              <a:rPr lang="en-GB" sz="2400" dirty="0">
                <a:solidFill>
                  <a:srgbClr val="990099"/>
                </a:solidFill>
                <a:latin typeface="JT Marnie Bold"/>
                <a:cs typeface="JT Marnie Bold"/>
              </a:rPr>
              <a:t>sticker</a:t>
            </a: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 to draw your feelings on.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10224" y="2889635"/>
            <a:ext cx="7776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You may do fun </a:t>
            </a:r>
            <a:r>
              <a:rPr lang="en-GB" sz="2400" dirty="0">
                <a:solidFill>
                  <a:srgbClr val="990099"/>
                </a:solidFill>
                <a:latin typeface="JT Marnie Bold"/>
                <a:cs typeface="JT Marnie Bold"/>
              </a:rPr>
              <a:t>activities</a:t>
            </a:r>
            <a:r>
              <a:rPr lang="en-GB" sz="2400" dirty="0">
                <a:solidFill>
                  <a:srgbClr val="202124"/>
                </a:solidFill>
                <a:latin typeface="JT Marnie Medium"/>
                <a:cs typeface="JT Marnie Medium"/>
              </a:rPr>
              <a:t> with your teachers and staff from Unlocking Potential (UP).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520" y="2418629"/>
            <a:ext cx="3938955" cy="39389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23797" y="4511986"/>
            <a:ext cx="1131998" cy="31277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13358" flipH="1">
            <a:off x="10024780" y="1421122"/>
            <a:ext cx="2337623" cy="18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cess 20"/>
          <p:cNvSpPr/>
          <p:nvPr/>
        </p:nvSpPr>
        <p:spPr>
          <a:xfrm>
            <a:off x="58018" y="-4"/>
            <a:ext cx="12152926" cy="6858001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7" name="Oval 16"/>
          <p:cNvSpPr/>
          <p:nvPr/>
        </p:nvSpPr>
        <p:spPr>
          <a:xfrm>
            <a:off x="1634904" y="710113"/>
            <a:ext cx="5159048" cy="5338716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56307" y="146545"/>
            <a:ext cx="2135557" cy="2135557"/>
          </a:xfrm>
          <a:prstGeom prst="ellipse">
            <a:avLst/>
          </a:prstGeom>
          <a:solidFill>
            <a:srgbClr val="FECBD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344" y="1887315"/>
            <a:ext cx="4079940" cy="3083365"/>
          </a:xfrm>
        </p:spPr>
        <p:txBody>
          <a:bodyPr/>
          <a:lstStyle/>
          <a:p>
            <a:pPr algn="ctr"/>
            <a:r>
              <a:rPr lang="en-US" sz="5000" dirty="0">
                <a:latin typeface="JT Marnie Bold" panose="00000800000000000000" pitchFamily="50" charset="0"/>
              </a:rPr>
              <a:t>Have </a:t>
            </a:r>
            <a:br>
              <a:rPr lang="en-US" sz="5000" dirty="0">
                <a:latin typeface="JT Marnie Bold" panose="00000800000000000000" pitchFamily="50" charset="0"/>
              </a:rPr>
            </a:br>
            <a:r>
              <a:rPr lang="en-US" sz="5000" dirty="0">
                <a:latin typeface="JT Marnie Bold" panose="00000800000000000000" pitchFamily="50" charset="0"/>
              </a:rPr>
              <a:t>fun</a:t>
            </a:r>
            <a:br>
              <a:rPr lang="en-US" sz="5000" dirty="0">
                <a:latin typeface="JT Marnie Bold" panose="00000800000000000000" pitchFamily="50" charset="0"/>
              </a:rPr>
            </a:br>
            <a:r>
              <a:rPr lang="en-US" sz="5000" dirty="0">
                <a:latin typeface="JT Marnie Bold" panose="00000800000000000000" pitchFamily="50" charset="0"/>
              </a:rPr>
              <a:t>expressing</a:t>
            </a:r>
            <a:br>
              <a:rPr lang="en-US" sz="5000" dirty="0">
                <a:latin typeface="JT Marnie Bold" panose="00000800000000000000" pitchFamily="50" charset="0"/>
              </a:rPr>
            </a:br>
            <a:r>
              <a:rPr lang="en-US" sz="5000" i="1" dirty="0">
                <a:latin typeface="JT Marnie Bold" panose="00000800000000000000" pitchFamily="50" charset="0"/>
              </a:rPr>
              <a:t>your</a:t>
            </a:r>
            <a:r>
              <a:rPr lang="en-US" sz="5000" dirty="0">
                <a:latin typeface="JT Marnie Bold" panose="00000800000000000000" pitchFamily="50" charset="0"/>
              </a:rPr>
              <a:t>self!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5688" flipH="1">
            <a:off x="102253" y="724916"/>
            <a:ext cx="2959190" cy="195204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179015" y="891475"/>
            <a:ext cx="5084038" cy="5086463"/>
          </a:xfrm>
          <a:prstGeom prst="ellipse">
            <a:avLst/>
          </a:prstGeom>
          <a:solidFill>
            <a:srgbClr val="FECBD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50827" y="1061424"/>
            <a:ext cx="4763009" cy="47630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0709">
            <a:off x="10268748" y="5106436"/>
            <a:ext cx="1785092" cy="16649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4588" flipH="1">
            <a:off x="869777" y="4415795"/>
            <a:ext cx="3178909" cy="182758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3122956" flipV="1">
            <a:off x="4592439" y="33719"/>
            <a:ext cx="1971628" cy="1912369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4C40541-F850-BE05-4EF4-AB51242F5A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630" y="147388"/>
            <a:ext cx="1339286" cy="8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5409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utorial">
  <a:themeElements>
    <a:clrScheme name="UP Colours">
      <a:dk1>
        <a:sysClr val="windowText" lastClr="000000"/>
      </a:dk1>
      <a:lt1>
        <a:srgbClr val="FFFFFF"/>
      </a:lt1>
      <a:dk2>
        <a:srgbClr val="1A6533"/>
      </a:dk2>
      <a:lt2>
        <a:srgbClr val="54E5B7"/>
      </a:lt2>
      <a:accent1>
        <a:srgbClr val="54E5B7"/>
      </a:accent1>
      <a:accent2>
        <a:srgbClr val="FF99FF"/>
      </a:accent2>
      <a:accent3>
        <a:srgbClr val="990099"/>
      </a:accent3>
      <a:accent4>
        <a:srgbClr val="54E5B7"/>
      </a:accent4>
      <a:accent5>
        <a:srgbClr val="1A6533"/>
      </a:accent5>
      <a:accent6>
        <a:srgbClr val="C00000"/>
      </a:accent6>
      <a:hlink>
        <a:srgbClr val="1A6533"/>
      </a:hlink>
      <a:folHlink>
        <a:srgbClr val="8C8C8C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eling overwhelmed _Win32_CP_v14.potx" id="{9E9BB963-45A3-4556-B30D-AC91459E9FF6}" vid="{B46082C7-2098-4B63-B68F-AAE9FA161BEA}"/>
    </a:ext>
  </a:extLst>
</a:theme>
</file>

<file path=ppt/theme/theme2.xml><?xml version="1.0" encoding="utf-8"?>
<a:theme xmlns:a="http://schemas.openxmlformats.org/drawingml/2006/main" name="Office Theme">
  <a:themeElements>
    <a:clrScheme name="UP Colours">
      <a:dk1>
        <a:sysClr val="windowText" lastClr="000000"/>
      </a:dk1>
      <a:lt1>
        <a:srgbClr val="FFFFFF"/>
      </a:lt1>
      <a:dk2>
        <a:srgbClr val="1A6533"/>
      </a:dk2>
      <a:lt2>
        <a:srgbClr val="54E5B7"/>
      </a:lt2>
      <a:accent1>
        <a:srgbClr val="54E5B7"/>
      </a:accent1>
      <a:accent2>
        <a:srgbClr val="FF99FF"/>
      </a:accent2>
      <a:accent3>
        <a:srgbClr val="990099"/>
      </a:accent3>
      <a:accent4>
        <a:srgbClr val="54E5B7"/>
      </a:accent4>
      <a:accent5>
        <a:srgbClr val="1A6533"/>
      </a:accent5>
      <a:accent6>
        <a:srgbClr val="C00000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15519</TotalTime>
  <Words>282</Words>
  <Application>Microsoft Office PowerPoint</Application>
  <PresentationFormat>Widescreen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JT Marnie Bold</vt:lpstr>
      <vt:lpstr>JT Marnie Bold</vt:lpstr>
      <vt:lpstr>JT Marnie Medium</vt:lpstr>
      <vt:lpstr>JT Marnie Regular</vt:lpstr>
      <vt:lpstr>Segoe UI</vt:lpstr>
      <vt:lpstr>Segoe UI Semibold</vt:lpstr>
      <vt:lpstr>powerpoint tutorial</vt:lpstr>
      <vt:lpstr>Office Theme</vt:lpstr>
      <vt:lpstr>Express Yourself</vt:lpstr>
      <vt:lpstr>What does expressing yourself mean?</vt:lpstr>
      <vt:lpstr>Why is expressing yourself  important?</vt:lpstr>
      <vt:lpstr>How can you express yourself?</vt:lpstr>
      <vt:lpstr>Expressing Yourself Themes </vt:lpstr>
      <vt:lpstr>What to expect during  Children’s Mental Health Week</vt:lpstr>
      <vt:lpstr>Have  fun expressing yourself!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 Yourself</dc:title>
  <dc:creator>Rachel Shrive</dc:creator>
  <cp:lastModifiedBy>Helen Twigg</cp:lastModifiedBy>
  <cp:revision>45</cp:revision>
  <dcterms:created xsi:type="dcterms:W3CDTF">2022-10-12T07:54:13Z</dcterms:created>
  <dcterms:modified xsi:type="dcterms:W3CDTF">2023-02-06T12:41:54Z</dcterms:modified>
</cp:coreProperties>
</file>